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 id="274" r:id="rId8"/>
    <p:sldId id="262" r:id="rId9"/>
    <p:sldId id="263" r:id="rId10"/>
    <p:sldId id="264" r:id="rId11"/>
    <p:sldId id="265" r:id="rId12"/>
    <p:sldId id="266" r:id="rId13"/>
    <p:sldId id="267" r:id="rId14"/>
    <p:sldId id="268" r:id="rId15"/>
    <p:sldId id="269" r:id="rId16"/>
    <p:sldId id="270" r:id="rId17"/>
    <p:sldId id="275" r:id="rId18"/>
    <p:sldId id="271" r:id="rId19"/>
    <p:sldId id="272"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1" r:id="rId35"/>
    <p:sldId id="290" r:id="rId36"/>
    <p:sldId id="292" r:id="rId37"/>
    <p:sldId id="293" r:id="rId38"/>
    <p:sldId id="294" r:id="rId39"/>
    <p:sldId id="295" r:id="rId40"/>
    <p:sldId id="296" r:id="rId41"/>
    <p:sldId id="297"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156" d="100"/>
          <a:sy n="156" d="100"/>
        </p:scale>
        <p:origin x="342"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ECD19FB2-3AAB-4D03-B13A-2960828C78E3}" type="datetimeFigureOut">
              <a:rPr lang="en-US" dirty="0"/>
              <a:t>3/5/2021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80C674-7DFC-42FE-B9CD-82963CDB1557}" type="datetimeFigureOut">
              <a:rPr lang="en-US" dirty="0"/>
              <a:t>3/5/2021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76456F-F47D-4F25-8053-2A695DA0CA7D}" type="datetimeFigureOut">
              <a:rPr lang="en-US" dirty="0"/>
              <a:t>3/5/2021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D6C7379-69CC-4837-9905-BEBA22830C8A}" type="datetimeFigureOut">
              <a:rPr lang="en-US" dirty="0"/>
              <a:t>3/5/2021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EB8B7E-8AEE-4F10-BFEE-C999AD004D36}" type="datetimeFigureOut">
              <a:rPr lang="en-US" dirty="0"/>
              <a:t>3/5/2021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668F3F9-58BC-440B-B37B-805B9055EF92}" type="datetimeFigureOut">
              <a:rPr lang="en-US" dirty="0"/>
              <a:t>3/5/2021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D5A53AF-48EA-489D-8260-9DCAB666386A}" type="datetimeFigureOut">
              <a:rPr lang="en-US" dirty="0"/>
              <a:t>3/5/2021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dirty="0"/>
              <a:t>3/5/2021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dirty="0"/>
              <a:t>3/5/2021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dirty="0"/>
              <a:t>3/5/2021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39F4F5-F4D2-4D2A-AB60-88D37ADCB869}" type="datetimeFigureOut">
              <a:rPr lang="en-US" dirty="0"/>
              <a:t>3/5/2021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dirty="0"/>
              <a:t>3/5/2021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dirty="0"/>
              <a:t>3/5/2021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dirty="0"/>
              <a:t>3/5/2021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dirty="0"/>
              <a:t>3/5/2021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D1BD23-6E54-4D9D-AD88-A2813C73CC25}" type="datetimeFigureOut">
              <a:rPr lang="en-US" dirty="0"/>
              <a:t>3/5/2021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71A834-4F3C-4AF9-9C74-05EC35A0F292}" type="datetimeFigureOut">
              <a:rPr lang="en-US" dirty="0"/>
              <a:t>3/5/2021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extLst>
              <a:ext uri="{BEBA8EAE-BF5A-486C-A8C5-ECC9F3942E4B}">
                <a14:imgProps xmlns:a14="http://schemas.microsoft.com/office/drawing/2010/main">
                  <a14:imgLayer r:embed="rId20">
                    <a14:imgEffect>
                      <a14:brightnessContrast bright="-70000"/>
                    </a14:imgEffect>
                  </a14:imgLayer>
                </a14:imgProps>
              </a:ext>
            </a:extLst>
          </a:blip>
          <a:srcRect/>
          <a:stretch>
            <a:fillRect l="-7000" r="-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1CF1133-3259-4C45-BABA-5B62D9C6F78D}" type="datetimeFigureOut">
              <a:rPr lang="en-US" dirty="0"/>
              <a:t>3/5/2021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3BB1D-18E7-4C69-A10C-26BF0000C9BF}"/>
              </a:ext>
            </a:extLst>
          </p:cNvPr>
          <p:cNvSpPr>
            <a:spLocks noGrp="1"/>
          </p:cNvSpPr>
          <p:nvPr>
            <p:ph type="ctrTitle"/>
          </p:nvPr>
        </p:nvSpPr>
        <p:spPr/>
        <p:txBody>
          <a:bodyPr>
            <a:normAutofit/>
          </a:bodyPr>
          <a:lstStyle/>
          <a:p>
            <a:r>
              <a:rPr lang="es-CR" sz="5400" dirty="0"/>
              <a:t>Respuesta en el Tiempo</a:t>
            </a:r>
          </a:p>
        </p:txBody>
      </p:sp>
      <p:sp>
        <p:nvSpPr>
          <p:cNvPr id="3" name="Subtitle 2">
            <a:extLst>
              <a:ext uri="{FF2B5EF4-FFF2-40B4-BE49-F238E27FC236}">
                <a16:creationId xmlns:a16="http://schemas.microsoft.com/office/drawing/2014/main" id="{87FDF57B-3EF2-4ACB-B011-DE4DE0706DAD}"/>
              </a:ext>
            </a:extLst>
          </p:cNvPr>
          <p:cNvSpPr>
            <a:spLocks noGrp="1"/>
          </p:cNvSpPr>
          <p:nvPr>
            <p:ph type="subTitle" idx="1"/>
          </p:nvPr>
        </p:nvSpPr>
        <p:spPr/>
        <p:txBody>
          <a:bodyPr/>
          <a:lstStyle/>
          <a:p>
            <a:r>
              <a:rPr lang="es-CR" dirty="0"/>
              <a:t>SI-08 Control Digital</a:t>
            </a:r>
          </a:p>
        </p:txBody>
      </p:sp>
    </p:spTree>
    <p:extLst>
      <p:ext uri="{BB962C8B-B14F-4D97-AF65-F5344CB8AC3E}">
        <p14:creationId xmlns:p14="http://schemas.microsoft.com/office/powerpoint/2010/main" val="1394356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fontScale="90000"/>
          </a:bodyPr>
          <a:lstStyle/>
          <a:p>
            <a:r>
              <a:rPr lang="es-ES" dirty="0"/>
              <a:t>Polos y </a:t>
            </a:r>
            <a:r>
              <a:rPr lang="es-ES" dirty="0" err="1"/>
              <a:t>Ceroes</a:t>
            </a:r>
            <a:r>
              <a:rPr lang="es-ES" dirty="0"/>
              <a:t> de Sistemas de Primer Orden</a:t>
            </a:r>
            <a:endParaRPr lang="es-CR"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EFDA2564-2B4A-45AB-B1BE-3B6D7B6F9C4C}"/>
                  </a:ext>
                </a:extLst>
              </p:cNvPr>
              <p:cNvSpPr>
                <a:spLocks noGrp="1"/>
              </p:cNvSpPr>
              <p:nvPr>
                <p:ph idx="1"/>
              </p:nvPr>
            </p:nvSpPr>
            <p:spPr/>
            <p:txBody>
              <a:bodyPr>
                <a:normAutofit/>
              </a:bodyPr>
              <a:lstStyle/>
              <a:p>
                <a:r>
                  <a:rPr lang="en-CA" dirty="0"/>
                  <a:t>Dado el </a:t>
                </a:r>
                <a:r>
                  <a:rPr lang="en-CA" dirty="0" err="1"/>
                  <a:t>sistema</a:t>
                </a:r>
                <a:r>
                  <a:rPr lang="en-CA" dirty="0"/>
                  <a:t> </a:t>
                </a:r>
                <a14:m>
                  <m:oMath xmlns:m="http://schemas.openxmlformats.org/officeDocument/2006/math">
                    <m:r>
                      <a:rPr lang="en-CA" b="0" i="1" smtClean="0">
                        <a:latin typeface="Cambria Math" panose="02040503050406030204" pitchFamily="18" charset="0"/>
                      </a:rPr>
                      <m:t>𝐺</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i="1" smtClean="0">
                            <a:latin typeface="Cambria Math" panose="02040503050406030204" pitchFamily="18" charset="0"/>
                          </a:rPr>
                        </m:ctrlPr>
                      </m:fPr>
                      <m:num>
                        <m:d>
                          <m:dPr>
                            <m:ctrlPr>
                              <a:rPr lang="en-CA"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+3</m:t>
                            </m:r>
                          </m:e>
                        </m:d>
                      </m:num>
                      <m:den>
                        <m:d>
                          <m:dPr>
                            <m:ctrlPr>
                              <a:rPr lang="en-CA"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+2</m:t>
                            </m:r>
                          </m:e>
                        </m:d>
                        <m:d>
                          <m:dPr>
                            <m:ctrlPr>
                              <a:rPr lang="en-CA"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+4</m:t>
                            </m:r>
                          </m:e>
                        </m:d>
                        <m:d>
                          <m:dPr>
                            <m:ctrlPr>
                              <a:rPr lang="en-CA"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+5</m:t>
                            </m:r>
                          </m:e>
                        </m:d>
                      </m:den>
                    </m:f>
                    <m:r>
                      <a:rPr lang="en-CA" b="0" i="1" smtClean="0">
                        <a:latin typeface="Cambria Math" panose="02040503050406030204" pitchFamily="18" charset="0"/>
                      </a:rPr>
                      <m:t>, </m:t>
                    </m:r>
                    <m:r>
                      <a:rPr lang="en-CA" b="0" i="1" smtClean="0">
                        <a:latin typeface="Cambria Math" panose="02040503050406030204" pitchFamily="18" charset="0"/>
                      </a:rPr>
                      <m:t>𝑅</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𝑠</m:t>
                        </m:r>
                      </m:den>
                    </m:f>
                    <m:r>
                      <a:rPr lang="en-CA" b="0" i="0" smtClean="0">
                        <a:latin typeface="Cambria Math" panose="02040503050406030204" pitchFamily="18" charset="0"/>
                      </a:rPr>
                      <m:t> </m:t>
                    </m:r>
                  </m:oMath>
                </a14:m>
                <a:r>
                  <a:rPr lang="es-CR" dirty="0"/>
                  <a:t>escribe la salida </a:t>
                </a:r>
                <a14:m>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oMath>
                </a14:m>
                <a:r>
                  <a:rPr lang="es-CR" dirty="0"/>
                  <a:t> en términos generales. Especifique las partes forzada y natural de la </a:t>
                </a:r>
                <a:r>
                  <a:rPr lang="es-CR" dirty="0" err="1"/>
                  <a:t>solucion</a:t>
                </a:r>
                <a:r>
                  <a:rPr lang="es-CR" dirty="0"/>
                  <a:t>.</a:t>
                </a:r>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𝐶</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sSub>
                            <m:sSubPr>
                              <m:ctrlPr>
                                <a:rPr lang="en-CA" b="0" i="1" smtClean="0">
                                  <a:latin typeface="Cambria Math" panose="02040503050406030204" pitchFamily="18" charset="0"/>
                                </a:rPr>
                              </m:ctrlPr>
                            </m:sSubPr>
                            <m:e>
                              <m:r>
                                <a:rPr lang="en-CA" b="0" i="1" smtClean="0">
                                  <a:latin typeface="Cambria Math" panose="02040503050406030204" pitchFamily="18" charset="0"/>
                                </a:rPr>
                                <m:t>𝐾</m:t>
                              </m:r>
                            </m:e>
                            <m:sub>
                              <m:r>
                                <a:rPr lang="en-CA" b="0" i="1" smtClean="0">
                                  <a:latin typeface="Cambria Math" panose="02040503050406030204" pitchFamily="18" charset="0"/>
                                </a:rPr>
                                <m:t>1</m:t>
                              </m:r>
                            </m:sub>
                          </m:sSub>
                        </m:num>
                        <m:den>
                          <m:r>
                            <a:rPr lang="en-CA" b="0" i="1" smtClean="0">
                              <a:latin typeface="Cambria Math" panose="02040503050406030204" pitchFamily="18" charset="0"/>
                            </a:rPr>
                            <m:t>𝑠</m:t>
                          </m:r>
                        </m:den>
                      </m:f>
                      <m:r>
                        <a:rPr lang="en-CA" b="0" i="1" smtClean="0">
                          <a:latin typeface="Cambria Math" panose="02040503050406030204" pitchFamily="18" charset="0"/>
                        </a:rPr>
                        <m:t>+</m:t>
                      </m:r>
                      <m:f>
                        <m:fPr>
                          <m:ctrlPr>
                            <a:rPr lang="en-CA" b="0" i="1" smtClean="0">
                              <a:latin typeface="Cambria Math" panose="02040503050406030204" pitchFamily="18" charset="0"/>
                            </a:rPr>
                          </m:ctrlPr>
                        </m:fPr>
                        <m:num>
                          <m:sSub>
                            <m:sSubPr>
                              <m:ctrlPr>
                                <a:rPr lang="en-CA" i="1">
                                  <a:latin typeface="Cambria Math" panose="02040503050406030204" pitchFamily="18" charset="0"/>
                                </a:rPr>
                              </m:ctrlPr>
                            </m:sSubPr>
                            <m:e>
                              <m:r>
                                <a:rPr lang="en-CA" i="1">
                                  <a:latin typeface="Cambria Math" panose="02040503050406030204" pitchFamily="18" charset="0"/>
                                </a:rPr>
                                <m:t>𝐾</m:t>
                              </m:r>
                            </m:e>
                            <m:sub>
                              <m:r>
                                <a:rPr lang="en-CA" b="0" i="1" smtClean="0">
                                  <a:latin typeface="Cambria Math" panose="02040503050406030204" pitchFamily="18" charset="0"/>
                                </a:rPr>
                                <m:t>2</m:t>
                              </m:r>
                            </m:sub>
                          </m:sSub>
                        </m:num>
                        <m:den>
                          <m:r>
                            <a:rPr lang="en-CA" b="0" i="1" smtClean="0">
                              <a:latin typeface="Cambria Math" panose="02040503050406030204" pitchFamily="18" charset="0"/>
                            </a:rPr>
                            <m:t>𝑠</m:t>
                          </m:r>
                          <m:r>
                            <a:rPr lang="en-CA" b="0" i="1" smtClean="0">
                              <a:latin typeface="Cambria Math" panose="02040503050406030204" pitchFamily="18" charset="0"/>
                            </a:rPr>
                            <m:t>+2</m:t>
                          </m:r>
                        </m:den>
                      </m:f>
                      <m:r>
                        <a:rPr lang="en-CA" i="1">
                          <a:latin typeface="Cambria Math" panose="02040503050406030204" pitchFamily="18" charset="0"/>
                        </a:rPr>
                        <m:t>+</m:t>
                      </m:r>
                      <m:f>
                        <m:fPr>
                          <m:ctrlPr>
                            <a:rPr lang="en-CA" i="1">
                              <a:latin typeface="Cambria Math" panose="02040503050406030204" pitchFamily="18" charset="0"/>
                            </a:rPr>
                          </m:ctrlPr>
                        </m:fPr>
                        <m:num>
                          <m:sSub>
                            <m:sSubPr>
                              <m:ctrlPr>
                                <a:rPr lang="en-CA" i="1">
                                  <a:latin typeface="Cambria Math" panose="02040503050406030204" pitchFamily="18" charset="0"/>
                                </a:rPr>
                              </m:ctrlPr>
                            </m:sSubPr>
                            <m:e>
                              <m:r>
                                <a:rPr lang="en-CA" i="1">
                                  <a:latin typeface="Cambria Math" panose="02040503050406030204" pitchFamily="18" charset="0"/>
                                </a:rPr>
                                <m:t>𝐾</m:t>
                              </m:r>
                            </m:e>
                            <m:sub>
                              <m:r>
                                <a:rPr lang="en-CA" b="0" i="1" smtClean="0">
                                  <a:latin typeface="Cambria Math" panose="02040503050406030204" pitchFamily="18" charset="0"/>
                                </a:rPr>
                                <m:t>3</m:t>
                              </m:r>
                            </m:sub>
                          </m:sSub>
                        </m:num>
                        <m:den>
                          <m:r>
                            <a:rPr lang="en-CA" i="1">
                              <a:latin typeface="Cambria Math" panose="02040503050406030204" pitchFamily="18" charset="0"/>
                            </a:rPr>
                            <m:t>𝑠</m:t>
                          </m:r>
                          <m:r>
                            <a:rPr lang="en-CA" i="1">
                              <a:latin typeface="Cambria Math" panose="02040503050406030204" pitchFamily="18" charset="0"/>
                            </a:rPr>
                            <m:t>+4</m:t>
                          </m:r>
                        </m:den>
                      </m:f>
                      <m:r>
                        <a:rPr lang="en-CA" i="1">
                          <a:latin typeface="Cambria Math" panose="02040503050406030204" pitchFamily="18" charset="0"/>
                        </a:rPr>
                        <m:t>+</m:t>
                      </m:r>
                      <m:f>
                        <m:fPr>
                          <m:ctrlPr>
                            <a:rPr lang="en-CA" i="1">
                              <a:latin typeface="Cambria Math" panose="02040503050406030204" pitchFamily="18" charset="0"/>
                            </a:rPr>
                          </m:ctrlPr>
                        </m:fPr>
                        <m:num>
                          <m:sSub>
                            <m:sSubPr>
                              <m:ctrlPr>
                                <a:rPr lang="en-CA" i="1">
                                  <a:latin typeface="Cambria Math" panose="02040503050406030204" pitchFamily="18" charset="0"/>
                                </a:rPr>
                              </m:ctrlPr>
                            </m:sSubPr>
                            <m:e>
                              <m:r>
                                <a:rPr lang="en-CA" i="1">
                                  <a:latin typeface="Cambria Math" panose="02040503050406030204" pitchFamily="18" charset="0"/>
                                </a:rPr>
                                <m:t>𝐾</m:t>
                              </m:r>
                            </m:e>
                            <m:sub>
                              <m:r>
                                <a:rPr lang="en-CA" b="0" i="1" smtClean="0">
                                  <a:latin typeface="Cambria Math" panose="02040503050406030204" pitchFamily="18" charset="0"/>
                                </a:rPr>
                                <m:t>4</m:t>
                              </m:r>
                            </m:sub>
                          </m:sSub>
                        </m:num>
                        <m:den>
                          <m:r>
                            <a:rPr lang="en-CA" i="1">
                              <a:latin typeface="Cambria Math" panose="02040503050406030204" pitchFamily="18" charset="0"/>
                            </a:rPr>
                            <m:t>𝑠</m:t>
                          </m:r>
                          <m:r>
                            <a:rPr lang="en-CA" i="1">
                              <a:latin typeface="Cambria Math" panose="02040503050406030204" pitchFamily="18" charset="0"/>
                            </a:rPr>
                            <m:t>+5</m:t>
                          </m:r>
                        </m:den>
                      </m:f>
                    </m:oMath>
                  </m:oMathPara>
                </a14:m>
                <a:endParaRPr lang="es-CR" dirty="0"/>
              </a:p>
              <a:p>
                <a:pPr marL="0" indent="0">
                  <a:buNone/>
                </a:pPr>
                <a:endParaRPr lang="es-CR" dirty="0"/>
              </a:p>
              <a:p>
                <a:pPr marL="0" indent="0" algn="ctr">
                  <a:buNone/>
                </a:pPr>
                <a14:m>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sSub>
                      <m:sSubPr>
                        <m:ctrlPr>
                          <a:rPr lang="en-CA" i="1" smtClean="0">
                            <a:solidFill>
                              <a:srgbClr val="FF0000"/>
                            </a:solidFill>
                            <a:latin typeface="Cambria Math" panose="02040503050406030204" pitchFamily="18" charset="0"/>
                          </a:rPr>
                        </m:ctrlPr>
                      </m:sSubPr>
                      <m:e>
                        <m:r>
                          <a:rPr lang="en-CA" i="1">
                            <a:solidFill>
                              <a:srgbClr val="FF0000"/>
                            </a:solidFill>
                            <a:latin typeface="Cambria Math" panose="02040503050406030204" pitchFamily="18" charset="0"/>
                          </a:rPr>
                          <m:t>𝐾</m:t>
                        </m:r>
                      </m:e>
                      <m:sub>
                        <m:r>
                          <a:rPr lang="en-CA" i="1">
                            <a:solidFill>
                              <a:srgbClr val="FF0000"/>
                            </a:solidFill>
                            <a:latin typeface="Cambria Math" panose="02040503050406030204" pitchFamily="18" charset="0"/>
                          </a:rPr>
                          <m:t>1</m:t>
                        </m:r>
                      </m:sub>
                    </m:sSub>
                    <m:r>
                      <a:rPr lang="en-CA" b="0" i="1" smtClean="0">
                        <a:latin typeface="Cambria Math" panose="02040503050406030204" pitchFamily="18" charset="0"/>
                      </a:rPr>
                      <m:t>+</m:t>
                    </m:r>
                    <m:sSub>
                      <m:sSubPr>
                        <m:ctrlPr>
                          <a:rPr lang="en-CA" i="1" smtClean="0">
                            <a:solidFill>
                              <a:srgbClr val="FFFF00"/>
                            </a:solidFill>
                            <a:latin typeface="Cambria Math" panose="02040503050406030204" pitchFamily="18" charset="0"/>
                          </a:rPr>
                        </m:ctrlPr>
                      </m:sSubPr>
                      <m:e>
                        <m:r>
                          <a:rPr lang="en-CA" i="1">
                            <a:solidFill>
                              <a:srgbClr val="FFFF00"/>
                            </a:solidFill>
                            <a:latin typeface="Cambria Math" panose="02040503050406030204" pitchFamily="18" charset="0"/>
                          </a:rPr>
                          <m:t>𝐾</m:t>
                        </m:r>
                      </m:e>
                      <m:sub>
                        <m:r>
                          <a:rPr lang="en-CA" b="0" i="1" smtClean="0">
                            <a:solidFill>
                              <a:srgbClr val="FFFF00"/>
                            </a:solidFill>
                            <a:latin typeface="Cambria Math" panose="02040503050406030204" pitchFamily="18" charset="0"/>
                          </a:rPr>
                          <m:t>2</m:t>
                        </m:r>
                      </m:sub>
                    </m:sSub>
                    <m:sSup>
                      <m:sSupPr>
                        <m:ctrlPr>
                          <a:rPr lang="en-CA" i="1" smtClean="0">
                            <a:solidFill>
                              <a:srgbClr val="FFFF00"/>
                            </a:solidFill>
                            <a:latin typeface="Cambria Math" panose="02040503050406030204" pitchFamily="18" charset="0"/>
                          </a:rPr>
                        </m:ctrlPr>
                      </m:sSupPr>
                      <m:e>
                        <m:r>
                          <a:rPr lang="en-CA" b="0" i="1" smtClean="0">
                            <a:solidFill>
                              <a:srgbClr val="FFFF00"/>
                            </a:solidFill>
                            <a:latin typeface="Cambria Math" panose="02040503050406030204" pitchFamily="18" charset="0"/>
                          </a:rPr>
                          <m:t>𝑒</m:t>
                        </m:r>
                      </m:e>
                      <m:sup>
                        <m:r>
                          <a:rPr lang="en-CA" b="0" i="1" smtClean="0">
                            <a:solidFill>
                              <a:srgbClr val="FFFF00"/>
                            </a:solidFill>
                            <a:latin typeface="Cambria Math" panose="02040503050406030204" pitchFamily="18" charset="0"/>
                          </a:rPr>
                          <m:t>−2</m:t>
                        </m:r>
                        <m:r>
                          <a:rPr lang="en-CA" b="0" i="1" smtClean="0">
                            <a:solidFill>
                              <a:srgbClr val="FFFF00"/>
                            </a:solidFill>
                            <a:latin typeface="Cambria Math" panose="02040503050406030204" pitchFamily="18" charset="0"/>
                          </a:rPr>
                          <m:t>𝑡</m:t>
                        </m:r>
                      </m:sup>
                    </m:sSup>
                    <m:r>
                      <a:rPr lang="en-CA" i="1">
                        <a:solidFill>
                          <a:srgbClr val="FFFF00"/>
                        </a:solidFill>
                        <a:latin typeface="Cambria Math" panose="02040503050406030204" pitchFamily="18" charset="0"/>
                      </a:rPr>
                      <m:t>+</m:t>
                    </m:r>
                    <m:sSub>
                      <m:sSubPr>
                        <m:ctrlPr>
                          <a:rPr lang="en-CA" i="1">
                            <a:solidFill>
                              <a:srgbClr val="FFFF00"/>
                            </a:solidFill>
                            <a:latin typeface="Cambria Math" panose="02040503050406030204" pitchFamily="18" charset="0"/>
                          </a:rPr>
                        </m:ctrlPr>
                      </m:sSubPr>
                      <m:e>
                        <m:r>
                          <a:rPr lang="en-CA" i="1">
                            <a:solidFill>
                              <a:srgbClr val="FFFF00"/>
                            </a:solidFill>
                            <a:latin typeface="Cambria Math" panose="02040503050406030204" pitchFamily="18" charset="0"/>
                          </a:rPr>
                          <m:t>𝐾</m:t>
                        </m:r>
                      </m:e>
                      <m:sub>
                        <m:r>
                          <a:rPr lang="en-CA" b="0" i="1" smtClean="0">
                            <a:solidFill>
                              <a:srgbClr val="FFFF00"/>
                            </a:solidFill>
                            <a:latin typeface="Cambria Math" panose="02040503050406030204" pitchFamily="18" charset="0"/>
                          </a:rPr>
                          <m:t>3</m:t>
                        </m:r>
                      </m:sub>
                    </m:sSub>
                    <m:sSup>
                      <m:sSupPr>
                        <m:ctrlPr>
                          <a:rPr lang="en-CA" i="1">
                            <a:solidFill>
                              <a:srgbClr val="FFFF00"/>
                            </a:solidFill>
                            <a:latin typeface="Cambria Math" panose="02040503050406030204" pitchFamily="18" charset="0"/>
                          </a:rPr>
                        </m:ctrlPr>
                      </m:sSupPr>
                      <m:e>
                        <m:r>
                          <a:rPr lang="en-CA" i="1">
                            <a:solidFill>
                              <a:srgbClr val="FFFF00"/>
                            </a:solidFill>
                            <a:latin typeface="Cambria Math" panose="02040503050406030204" pitchFamily="18" charset="0"/>
                          </a:rPr>
                          <m:t>𝑒</m:t>
                        </m:r>
                      </m:e>
                      <m:sup>
                        <m:r>
                          <a:rPr lang="en-CA" i="1">
                            <a:solidFill>
                              <a:srgbClr val="FFFF00"/>
                            </a:solidFill>
                            <a:latin typeface="Cambria Math" panose="02040503050406030204" pitchFamily="18" charset="0"/>
                          </a:rPr>
                          <m:t>−</m:t>
                        </m:r>
                        <m:r>
                          <a:rPr lang="en-CA" b="0" i="1" smtClean="0">
                            <a:solidFill>
                              <a:srgbClr val="FFFF00"/>
                            </a:solidFill>
                            <a:latin typeface="Cambria Math" panose="02040503050406030204" pitchFamily="18" charset="0"/>
                          </a:rPr>
                          <m:t>4</m:t>
                        </m:r>
                        <m:r>
                          <a:rPr lang="en-CA" i="1">
                            <a:solidFill>
                              <a:srgbClr val="FFFF00"/>
                            </a:solidFill>
                            <a:latin typeface="Cambria Math" panose="02040503050406030204" pitchFamily="18" charset="0"/>
                          </a:rPr>
                          <m:t>𝑡</m:t>
                        </m:r>
                      </m:sup>
                    </m:sSup>
                  </m:oMath>
                </a14:m>
                <a:r>
                  <a:rPr lang="en-CA" dirty="0">
                    <a:solidFill>
                      <a:srgbClr val="FFFF00"/>
                    </a:solidFill>
                  </a:rPr>
                  <a:t> </a:t>
                </a:r>
                <a14:m>
                  <m:oMath xmlns:m="http://schemas.openxmlformats.org/officeDocument/2006/math">
                    <m:r>
                      <a:rPr lang="en-CA" i="1">
                        <a:solidFill>
                          <a:srgbClr val="FFFF00"/>
                        </a:solidFill>
                        <a:latin typeface="Cambria Math" panose="02040503050406030204" pitchFamily="18" charset="0"/>
                      </a:rPr>
                      <m:t>+</m:t>
                    </m:r>
                    <m:sSub>
                      <m:sSubPr>
                        <m:ctrlPr>
                          <a:rPr lang="en-CA" i="1">
                            <a:solidFill>
                              <a:srgbClr val="FFFF00"/>
                            </a:solidFill>
                            <a:latin typeface="Cambria Math" panose="02040503050406030204" pitchFamily="18" charset="0"/>
                          </a:rPr>
                        </m:ctrlPr>
                      </m:sSubPr>
                      <m:e>
                        <m:r>
                          <a:rPr lang="en-CA" i="1">
                            <a:solidFill>
                              <a:srgbClr val="FFFF00"/>
                            </a:solidFill>
                            <a:latin typeface="Cambria Math" panose="02040503050406030204" pitchFamily="18" charset="0"/>
                          </a:rPr>
                          <m:t>𝐾</m:t>
                        </m:r>
                      </m:e>
                      <m:sub>
                        <m:r>
                          <a:rPr lang="en-CA" b="0" i="1" smtClean="0">
                            <a:solidFill>
                              <a:srgbClr val="FFFF00"/>
                            </a:solidFill>
                            <a:latin typeface="Cambria Math" panose="02040503050406030204" pitchFamily="18" charset="0"/>
                          </a:rPr>
                          <m:t>4</m:t>
                        </m:r>
                      </m:sub>
                    </m:sSub>
                    <m:sSup>
                      <m:sSupPr>
                        <m:ctrlPr>
                          <a:rPr lang="en-CA" i="1">
                            <a:solidFill>
                              <a:srgbClr val="FFFF00"/>
                            </a:solidFill>
                            <a:latin typeface="Cambria Math" panose="02040503050406030204" pitchFamily="18" charset="0"/>
                          </a:rPr>
                        </m:ctrlPr>
                      </m:sSupPr>
                      <m:e>
                        <m:r>
                          <a:rPr lang="en-CA" i="1">
                            <a:solidFill>
                              <a:srgbClr val="FFFF00"/>
                            </a:solidFill>
                            <a:latin typeface="Cambria Math" panose="02040503050406030204" pitchFamily="18" charset="0"/>
                          </a:rPr>
                          <m:t>𝑒</m:t>
                        </m:r>
                      </m:e>
                      <m:sup>
                        <m:r>
                          <a:rPr lang="en-CA" i="1">
                            <a:solidFill>
                              <a:srgbClr val="FFFF00"/>
                            </a:solidFill>
                            <a:latin typeface="Cambria Math" panose="02040503050406030204" pitchFamily="18" charset="0"/>
                          </a:rPr>
                          <m:t>−</m:t>
                        </m:r>
                        <m:r>
                          <a:rPr lang="en-CA" b="0" i="1" smtClean="0">
                            <a:solidFill>
                              <a:srgbClr val="FFFF00"/>
                            </a:solidFill>
                            <a:latin typeface="Cambria Math" panose="02040503050406030204" pitchFamily="18" charset="0"/>
                          </a:rPr>
                          <m:t>5</m:t>
                        </m:r>
                        <m:r>
                          <a:rPr lang="en-CA" i="1">
                            <a:solidFill>
                              <a:srgbClr val="FFFF00"/>
                            </a:solidFill>
                            <a:latin typeface="Cambria Math" panose="02040503050406030204" pitchFamily="18" charset="0"/>
                          </a:rPr>
                          <m:t>𝑡</m:t>
                        </m:r>
                      </m:sup>
                    </m:sSup>
                  </m:oMath>
                </a14:m>
                <a:endParaRPr lang="es-CR" dirty="0"/>
              </a:p>
              <a:p>
                <a:pPr marL="0" indent="0">
                  <a:buNone/>
                </a:pPr>
                <a:endParaRPr lang="es-CR" dirty="0"/>
              </a:p>
            </p:txBody>
          </p:sp>
        </mc:Choice>
        <mc:Fallback xmlns="">
          <p:sp>
            <p:nvSpPr>
              <p:cNvPr id="4" name="Content Placeholder 3">
                <a:extLst>
                  <a:ext uri="{FF2B5EF4-FFF2-40B4-BE49-F238E27FC236}">
                    <a16:creationId xmlns:a16="http://schemas.microsoft.com/office/drawing/2014/main" id="{EFDA2564-2B4A-45AB-B1BE-3B6D7B6F9C4C}"/>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169260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Practica</a:t>
            </a:r>
            <a:endParaRPr lang="es-CR"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EFDA2564-2B4A-45AB-B1BE-3B6D7B6F9C4C}"/>
                  </a:ext>
                </a:extLst>
              </p:cNvPr>
              <p:cNvSpPr>
                <a:spLocks noGrp="1"/>
              </p:cNvSpPr>
              <p:nvPr>
                <p:ph idx="1"/>
              </p:nvPr>
            </p:nvSpPr>
            <p:spPr/>
            <p:txBody>
              <a:bodyPr>
                <a:normAutofit/>
              </a:bodyPr>
              <a:lstStyle/>
              <a:p>
                <a:r>
                  <a:rPr lang="es-CR" dirty="0"/>
                  <a:t>Un sistema tiene la función de transferencia </a:t>
                </a:r>
                <a14:m>
                  <m:oMath xmlns:m="http://schemas.openxmlformats.org/officeDocument/2006/math">
                    <m:r>
                      <a:rPr lang="es-CR" sz="2000" b="0" i="1" smtClean="0">
                        <a:latin typeface="Cambria Math" panose="02040503050406030204" pitchFamily="18" charset="0"/>
                      </a:rPr>
                      <m:t>𝐺</m:t>
                    </m:r>
                    <m:d>
                      <m:dPr>
                        <m:ctrlPr>
                          <a:rPr lang="es-CR" sz="2000" b="0" i="1" smtClean="0">
                            <a:latin typeface="Cambria Math" panose="02040503050406030204" pitchFamily="18" charset="0"/>
                          </a:rPr>
                        </m:ctrlPr>
                      </m:dPr>
                      <m:e>
                        <m:r>
                          <a:rPr lang="es-CR" sz="2000" b="0" i="1" smtClean="0">
                            <a:latin typeface="Cambria Math" panose="02040503050406030204" pitchFamily="18" charset="0"/>
                          </a:rPr>
                          <m:t>𝑠</m:t>
                        </m:r>
                      </m:e>
                    </m:d>
                    <m:r>
                      <a:rPr lang="es-CR" sz="2000" b="0" i="1" smtClean="0">
                        <a:latin typeface="Cambria Math" panose="02040503050406030204" pitchFamily="18" charset="0"/>
                      </a:rPr>
                      <m:t>=</m:t>
                    </m:r>
                    <m:f>
                      <m:fPr>
                        <m:ctrlPr>
                          <a:rPr lang="es-CR" sz="2000" i="1" smtClean="0">
                            <a:latin typeface="Cambria Math" panose="02040503050406030204" pitchFamily="18" charset="0"/>
                          </a:rPr>
                        </m:ctrlPr>
                      </m:fPr>
                      <m:num>
                        <m:r>
                          <a:rPr lang="es-CR" sz="2000" b="0" i="1" smtClean="0">
                            <a:latin typeface="Cambria Math" panose="02040503050406030204" pitchFamily="18" charset="0"/>
                          </a:rPr>
                          <m:t>10</m:t>
                        </m:r>
                        <m:d>
                          <m:dPr>
                            <m:ctrlPr>
                              <a:rPr lang="es-CR" sz="2000" i="1" smtClean="0">
                                <a:latin typeface="Cambria Math" panose="02040503050406030204" pitchFamily="18" charset="0"/>
                              </a:rPr>
                            </m:ctrlPr>
                          </m:dPr>
                          <m:e>
                            <m:r>
                              <a:rPr lang="es-CR" sz="2000" b="0" i="1" smtClean="0">
                                <a:latin typeface="Cambria Math" panose="02040503050406030204" pitchFamily="18" charset="0"/>
                              </a:rPr>
                              <m:t>𝑠</m:t>
                            </m:r>
                            <m:r>
                              <a:rPr lang="es-CR" sz="2000" b="0" i="1" smtClean="0">
                                <a:latin typeface="Cambria Math" panose="02040503050406030204" pitchFamily="18" charset="0"/>
                              </a:rPr>
                              <m:t>+4</m:t>
                            </m:r>
                          </m:e>
                        </m:d>
                        <m:d>
                          <m:dPr>
                            <m:ctrlPr>
                              <a:rPr lang="es-CR" sz="2000" i="1">
                                <a:latin typeface="Cambria Math" panose="02040503050406030204" pitchFamily="18" charset="0"/>
                              </a:rPr>
                            </m:ctrlPr>
                          </m:dPr>
                          <m:e>
                            <m:r>
                              <a:rPr lang="es-CR" sz="2000" i="1">
                                <a:latin typeface="Cambria Math" panose="02040503050406030204" pitchFamily="18" charset="0"/>
                              </a:rPr>
                              <m:t>𝑠</m:t>
                            </m:r>
                            <m:r>
                              <a:rPr lang="es-CR" sz="2000" i="1">
                                <a:latin typeface="Cambria Math" panose="02040503050406030204" pitchFamily="18" charset="0"/>
                              </a:rPr>
                              <m:t>+6</m:t>
                            </m:r>
                          </m:e>
                        </m:d>
                      </m:num>
                      <m:den>
                        <m:d>
                          <m:dPr>
                            <m:ctrlPr>
                              <a:rPr lang="es-CR" sz="2000" i="1" smtClean="0">
                                <a:latin typeface="Cambria Math" panose="02040503050406030204" pitchFamily="18" charset="0"/>
                              </a:rPr>
                            </m:ctrlPr>
                          </m:dPr>
                          <m:e>
                            <m:r>
                              <a:rPr lang="es-CR" sz="2000" b="0" i="1" smtClean="0">
                                <a:latin typeface="Cambria Math" panose="02040503050406030204" pitchFamily="18" charset="0"/>
                              </a:rPr>
                              <m:t>𝑠</m:t>
                            </m:r>
                            <m:r>
                              <a:rPr lang="es-CR" sz="2000" b="0" i="1" smtClean="0">
                                <a:latin typeface="Cambria Math" panose="02040503050406030204" pitchFamily="18" charset="0"/>
                              </a:rPr>
                              <m:t>+1</m:t>
                            </m:r>
                          </m:e>
                        </m:d>
                        <m:d>
                          <m:dPr>
                            <m:ctrlPr>
                              <a:rPr lang="es-CR" sz="2000" i="1" smtClean="0">
                                <a:latin typeface="Cambria Math" panose="02040503050406030204" pitchFamily="18" charset="0"/>
                              </a:rPr>
                            </m:ctrlPr>
                          </m:dPr>
                          <m:e>
                            <m:r>
                              <a:rPr lang="es-CR" sz="2000" b="0" i="1" smtClean="0">
                                <a:latin typeface="Cambria Math" panose="02040503050406030204" pitchFamily="18" charset="0"/>
                              </a:rPr>
                              <m:t>𝑠</m:t>
                            </m:r>
                            <m:r>
                              <a:rPr lang="es-CR" sz="2000" b="0" i="1" smtClean="0">
                                <a:latin typeface="Cambria Math" panose="02040503050406030204" pitchFamily="18" charset="0"/>
                              </a:rPr>
                              <m:t>+7</m:t>
                            </m:r>
                          </m:e>
                        </m:d>
                        <m:d>
                          <m:dPr>
                            <m:ctrlPr>
                              <a:rPr lang="es-CR" sz="2000" i="1" smtClean="0">
                                <a:latin typeface="Cambria Math" panose="02040503050406030204" pitchFamily="18" charset="0"/>
                              </a:rPr>
                            </m:ctrlPr>
                          </m:dPr>
                          <m:e>
                            <m:r>
                              <a:rPr lang="es-CR" sz="2000" b="0" i="1" smtClean="0">
                                <a:latin typeface="Cambria Math" panose="02040503050406030204" pitchFamily="18" charset="0"/>
                              </a:rPr>
                              <m:t>𝑠</m:t>
                            </m:r>
                            <m:r>
                              <a:rPr lang="es-CR" sz="2000" b="0" i="1" smtClean="0">
                                <a:latin typeface="Cambria Math" panose="02040503050406030204" pitchFamily="18" charset="0"/>
                              </a:rPr>
                              <m:t>+8</m:t>
                            </m:r>
                          </m:e>
                        </m:d>
                        <m:r>
                          <a:rPr lang="es-CR" sz="2000" b="0" i="1" smtClean="0">
                            <a:latin typeface="Cambria Math" panose="02040503050406030204" pitchFamily="18" charset="0"/>
                          </a:rPr>
                          <m:t>(</m:t>
                        </m:r>
                        <m:r>
                          <a:rPr lang="es-CR" sz="2000" b="0" i="1" smtClean="0">
                            <a:latin typeface="Cambria Math" panose="02040503050406030204" pitchFamily="18" charset="0"/>
                          </a:rPr>
                          <m:t>𝑠</m:t>
                        </m:r>
                        <m:r>
                          <a:rPr lang="es-CR" sz="2000" b="0" i="1" smtClean="0">
                            <a:latin typeface="Cambria Math" panose="02040503050406030204" pitchFamily="18" charset="0"/>
                          </a:rPr>
                          <m:t>+10)</m:t>
                        </m:r>
                      </m:den>
                    </m:f>
                  </m:oMath>
                </a14:m>
                <a:r>
                  <a:rPr lang="es-CR" dirty="0"/>
                  <a:t>. Escribe, por inspección, la salida </a:t>
                </a:r>
                <a14:m>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oMath>
                </a14:m>
                <a:r>
                  <a:rPr lang="es-CR" dirty="0"/>
                  <a:t> en términos generales si la entrada es un escalón unitario.</a:t>
                </a:r>
              </a:p>
              <a:p>
                <a:pPr marL="0" indent="0">
                  <a:buNone/>
                </a:pPr>
                <a:endParaRPr lang="es-CR" dirty="0"/>
              </a:p>
              <a:p>
                <a:pPr marL="0" indent="0">
                  <a:buNone/>
                </a:pPr>
                <a:endParaRPr lang="es-CR" dirty="0"/>
              </a:p>
              <a:p>
                <a:pPr marL="0" indent="0" algn="ctr">
                  <a:buNone/>
                </a:pPr>
                <a14:m>
                  <m:oMath xmlns:m="http://schemas.openxmlformats.org/officeDocument/2006/math">
                    <m:r>
                      <a:rPr lang="en-CA" b="0" i="1" smtClean="0">
                        <a:solidFill>
                          <a:schemeClr val="tx1"/>
                        </a:solidFill>
                        <a:latin typeface="Cambria Math" panose="02040503050406030204" pitchFamily="18" charset="0"/>
                      </a:rPr>
                      <m:t>𝑐</m:t>
                    </m:r>
                    <m:d>
                      <m:dPr>
                        <m:ctrlPr>
                          <a:rPr lang="en-CA" b="0" i="1" smtClean="0">
                            <a:solidFill>
                              <a:schemeClr val="tx1"/>
                            </a:solidFill>
                            <a:latin typeface="Cambria Math" panose="02040503050406030204" pitchFamily="18" charset="0"/>
                          </a:rPr>
                        </m:ctrlPr>
                      </m:dPr>
                      <m:e>
                        <m:r>
                          <a:rPr lang="en-CA" b="0" i="1" smtClean="0">
                            <a:solidFill>
                              <a:schemeClr val="tx1"/>
                            </a:solidFill>
                            <a:latin typeface="Cambria Math" panose="02040503050406030204" pitchFamily="18" charset="0"/>
                          </a:rPr>
                          <m:t>𝑡</m:t>
                        </m:r>
                      </m:e>
                    </m:d>
                    <m:r>
                      <a:rPr lang="en-CA" b="0" i="1" smtClean="0">
                        <a:solidFill>
                          <a:schemeClr val="tx1"/>
                        </a:solidFill>
                        <a:latin typeface="Cambria Math" panose="02040503050406030204" pitchFamily="18" charset="0"/>
                      </a:rPr>
                      <m:t>=</m:t>
                    </m:r>
                    <m:r>
                      <a:rPr lang="en-CA" b="0" i="1" smtClean="0">
                        <a:solidFill>
                          <a:schemeClr val="tx1"/>
                        </a:solidFill>
                        <a:latin typeface="Cambria Math" panose="02040503050406030204" pitchFamily="18" charset="0"/>
                      </a:rPr>
                      <m:t>𝐴</m:t>
                    </m:r>
                    <m:r>
                      <a:rPr lang="en-CA" b="0" i="1" smtClean="0">
                        <a:solidFill>
                          <a:schemeClr val="tx1"/>
                        </a:solidFill>
                        <a:latin typeface="Cambria Math" panose="02040503050406030204" pitchFamily="18" charset="0"/>
                      </a:rPr>
                      <m:t>+</m:t>
                    </m:r>
                    <m:r>
                      <a:rPr lang="en-CA" i="1" smtClean="0">
                        <a:solidFill>
                          <a:schemeClr val="tx1"/>
                        </a:solidFill>
                        <a:latin typeface="Cambria Math" panose="02040503050406030204" pitchFamily="18" charset="0"/>
                      </a:rPr>
                      <m:t>𝐵</m:t>
                    </m:r>
                    <m:sSup>
                      <m:sSupPr>
                        <m:ctrlPr>
                          <a:rPr lang="en-CA" i="1" smtClean="0">
                            <a:solidFill>
                              <a:schemeClr val="tx1"/>
                            </a:solidFill>
                            <a:latin typeface="Cambria Math" panose="02040503050406030204" pitchFamily="18" charset="0"/>
                          </a:rPr>
                        </m:ctrlPr>
                      </m:sSupPr>
                      <m:e>
                        <m:r>
                          <a:rPr lang="en-CA" b="0" i="1" smtClean="0">
                            <a:solidFill>
                              <a:schemeClr val="tx1"/>
                            </a:solidFill>
                            <a:latin typeface="Cambria Math" panose="02040503050406030204" pitchFamily="18" charset="0"/>
                          </a:rPr>
                          <m:t>𝑒</m:t>
                        </m:r>
                      </m:e>
                      <m:sup>
                        <m:r>
                          <a:rPr lang="en-CA" b="0" i="1" smtClean="0">
                            <a:solidFill>
                              <a:schemeClr val="tx1"/>
                            </a:solidFill>
                            <a:latin typeface="Cambria Math" panose="02040503050406030204" pitchFamily="18" charset="0"/>
                          </a:rPr>
                          <m:t>−</m:t>
                        </m:r>
                        <m:r>
                          <a:rPr lang="en-CA" b="0" i="1" smtClean="0">
                            <a:solidFill>
                              <a:schemeClr val="tx1"/>
                            </a:solidFill>
                            <a:latin typeface="Cambria Math" panose="02040503050406030204" pitchFamily="18" charset="0"/>
                          </a:rPr>
                          <m:t>𝑡</m:t>
                        </m:r>
                      </m:sup>
                    </m:sSup>
                    <m:r>
                      <a:rPr lang="en-CA" i="1">
                        <a:solidFill>
                          <a:schemeClr val="tx1"/>
                        </a:solidFill>
                        <a:latin typeface="Cambria Math" panose="02040503050406030204" pitchFamily="18" charset="0"/>
                      </a:rPr>
                      <m:t>+</m:t>
                    </m:r>
                    <m:r>
                      <a:rPr lang="en-CA" i="1" smtClean="0">
                        <a:solidFill>
                          <a:schemeClr val="tx1"/>
                        </a:solidFill>
                        <a:latin typeface="Cambria Math" panose="02040503050406030204" pitchFamily="18" charset="0"/>
                      </a:rPr>
                      <m:t>𝐶</m:t>
                    </m:r>
                    <m:sSup>
                      <m:sSupPr>
                        <m:ctrlPr>
                          <a:rPr lang="en-CA" i="1">
                            <a:solidFill>
                              <a:schemeClr val="tx1"/>
                            </a:solidFill>
                            <a:latin typeface="Cambria Math" panose="02040503050406030204" pitchFamily="18" charset="0"/>
                          </a:rPr>
                        </m:ctrlPr>
                      </m:sSupPr>
                      <m:e>
                        <m:r>
                          <a:rPr lang="en-CA" i="1">
                            <a:solidFill>
                              <a:schemeClr val="tx1"/>
                            </a:solidFill>
                            <a:latin typeface="Cambria Math" panose="02040503050406030204" pitchFamily="18" charset="0"/>
                          </a:rPr>
                          <m:t>𝑒</m:t>
                        </m:r>
                      </m:e>
                      <m:sup>
                        <m:r>
                          <a:rPr lang="en-CA" i="1">
                            <a:solidFill>
                              <a:schemeClr val="tx1"/>
                            </a:solidFill>
                            <a:latin typeface="Cambria Math" panose="02040503050406030204" pitchFamily="18" charset="0"/>
                          </a:rPr>
                          <m:t>−</m:t>
                        </m:r>
                        <m:r>
                          <a:rPr lang="en-CA" b="0" i="1" smtClean="0">
                            <a:solidFill>
                              <a:schemeClr val="tx1"/>
                            </a:solidFill>
                            <a:latin typeface="Cambria Math" panose="02040503050406030204" pitchFamily="18" charset="0"/>
                          </a:rPr>
                          <m:t>7</m:t>
                        </m:r>
                        <m:r>
                          <a:rPr lang="en-CA" i="1">
                            <a:solidFill>
                              <a:schemeClr val="tx1"/>
                            </a:solidFill>
                            <a:latin typeface="Cambria Math" panose="02040503050406030204" pitchFamily="18" charset="0"/>
                          </a:rPr>
                          <m:t>𝑡</m:t>
                        </m:r>
                      </m:sup>
                    </m:sSup>
                  </m:oMath>
                </a14:m>
                <a:r>
                  <a:rPr lang="en-CA" dirty="0">
                    <a:solidFill>
                      <a:schemeClr val="tx1"/>
                    </a:solidFill>
                  </a:rPr>
                  <a:t> </a:t>
                </a:r>
                <a14:m>
                  <m:oMath xmlns:m="http://schemas.openxmlformats.org/officeDocument/2006/math">
                    <m:r>
                      <a:rPr lang="en-CA" i="1">
                        <a:solidFill>
                          <a:schemeClr val="tx1"/>
                        </a:solidFill>
                        <a:latin typeface="Cambria Math" panose="02040503050406030204" pitchFamily="18" charset="0"/>
                      </a:rPr>
                      <m:t>+</m:t>
                    </m:r>
                    <m:r>
                      <a:rPr lang="en-CA" i="1" smtClean="0">
                        <a:solidFill>
                          <a:schemeClr val="tx1"/>
                        </a:solidFill>
                        <a:latin typeface="Cambria Math" panose="02040503050406030204" pitchFamily="18" charset="0"/>
                      </a:rPr>
                      <m:t>𝐷</m:t>
                    </m:r>
                    <m:sSup>
                      <m:sSupPr>
                        <m:ctrlPr>
                          <a:rPr lang="en-CA" i="1">
                            <a:solidFill>
                              <a:schemeClr val="tx1"/>
                            </a:solidFill>
                            <a:latin typeface="Cambria Math" panose="02040503050406030204" pitchFamily="18" charset="0"/>
                          </a:rPr>
                        </m:ctrlPr>
                      </m:sSupPr>
                      <m:e>
                        <m:r>
                          <a:rPr lang="en-CA" i="1">
                            <a:solidFill>
                              <a:schemeClr val="tx1"/>
                            </a:solidFill>
                            <a:latin typeface="Cambria Math" panose="02040503050406030204" pitchFamily="18" charset="0"/>
                          </a:rPr>
                          <m:t>𝑒</m:t>
                        </m:r>
                      </m:e>
                      <m:sup>
                        <m:r>
                          <a:rPr lang="en-CA" i="1">
                            <a:solidFill>
                              <a:schemeClr val="tx1"/>
                            </a:solidFill>
                            <a:latin typeface="Cambria Math" panose="02040503050406030204" pitchFamily="18" charset="0"/>
                          </a:rPr>
                          <m:t>−</m:t>
                        </m:r>
                        <m:r>
                          <a:rPr lang="en-CA" b="0" i="1" smtClean="0">
                            <a:solidFill>
                              <a:schemeClr val="tx1"/>
                            </a:solidFill>
                            <a:latin typeface="Cambria Math" panose="02040503050406030204" pitchFamily="18" charset="0"/>
                          </a:rPr>
                          <m:t>8</m:t>
                        </m:r>
                        <m:r>
                          <a:rPr lang="en-CA" i="1">
                            <a:solidFill>
                              <a:schemeClr val="tx1"/>
                            </a:solidFill>
                            <a:latin typeface="Cambria Math" panose="02040503050406030204" pitchFamily="18" charset="0"/>
                          </a:rPr>
                          <m:t>𝑡</m:t>
                        </m:r>
                      </m:sup>
                    </m:sSup>
                    <m:r>
                      <a:rPr lang="en-CA" i="1">
                        <a:solidFill>
                          <a:schemeClr val="tx1"/>
                        </a:solidFill>
                        <a:latin typeface="Cambria Math" panose="02040503050406030204" pitchFamily="18" charset="0"/>
                      </a:rPr>
                      <m:t>+</m:t>
                    </m:r>
                    <m:r>
                      <a:rPr lang="en-CA" b="0" i="1" smtClean="0">
                        <a:solidFill>
                          <a:schemeClr val="tx1"/>
                        </a:solidFill>
                        <a:latin typeface="Cambria Math" panose="02040503050406030204" pitchFamily="18" charset="0"/>
                      </a:rPr>
                      <m:t>𝐸</m:t>
                    </m:r>
                    <m:sSup>
                      <m:sSupPr>
                        <m:ctrlPr>
                          <a:rPr lang="en-CA" i="1">
                            <a:solidFill>
                              <a:schemeClr val="tx1"/>
                            </a:solidFill>
                            <a:latin typeface="Cambria Math" panose="02040503050406030204" pitchFamily="18" charset="0"/>
                          </a:rPr>
                        </m:ctrlPr>
                      </m:sSupPr>
                      <m:e>
                        <m:r>
                          <a:rPr lang="en-CA" i="1">
                            <a:solidFill>
                              <a:schemeClr val="tx1"/>
                            </a:solidFill>
                            <a:latin typeface="Cambria Math" panose="02040503050406030204" pitchFamily="18" charset="0"/>
                          </a:rPr>
                          <m:t>𝑒</m:t>
                        </m:r>
                      </m:e>
                      <m:sup>
                        <m:r>
                          <a:rPr lang="en-CA" i="1">
                            <a:solidFill>
                              <a:schemeClr val="tx1"/>
                            </a:solidFill>
                            <a:latin typeface="Cambria Math" panose="02040503050406030204" pitchFamily="18" charset="0"/>
                          </a:rPr>
                          <m:t>−</m:t>
                        </m:r>
                        <m:r>
                          <a:rPr lang="en-CA" b="0" i="1" smtClean="0">
                            <a:solidFill>
                              <a:schemeClr val="tx1"/>
                            </a:solidFill>
                            <a:latin typeface="Cambria Math" panose="02040503050406030204" pitchFamily="18" charset="0"/>
                          </a:rPr>
                          <m:t>10</m:t>
                        </m:r>
                        <m:r>
                          <a:rPr lang="en-CA" i="1">
                            <a:solidFill>
                              <a:schemeClr val="tx1"/>
                            </a:solidFill>
                            <a:latin typeface="Cambria Math" panose="02040503050406030204" pitchFamily="18" charset="0"/>
                          </a:rPr>
                          <m:t>𝑡</m:t>
                        </m:r>
                      </m:sup>
                    </m:sSup>
                  </m:oMath>
                </a14:m>
                <a:endParaRPr lang="es-CR" dirty="0">
                  <a:solidFill>
                    <a:schemeClr val="tx1"/>
                  </a:solidFill>
                </a:endParaRPr>
              </a:p>
              <a:p>
                <a:pPr marL="0" indent="0">
                  <a:buNone/>
                </a:pPr>
                <a:endParaRPr lang="es-CR" dirty="0"/>
              </a:p>
            </p:txBody>
          </p:sp>
        </mc:Choice>
        <mc:Fallback xmlns="">
          <p:sp>
            <p:nvSpPr>
              <p:cNvPr id="4" name="Content Placeholder 3">
                <a:extLst>
                  <a:ext uri="{FF2B5EF4-FFF2-40B4-BE49-F238E27FC236}">
                    <a16:creationId xmlns:a16="http://schemas.microsoft.com/office/drawing/2014/main" id="{EFDA2564-2B4A-45AB-B1BE-3B6D7B6F9C4C}"/>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182564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Sistemas de Primer Orden</a:t>
            </a:r>
            <a:endParaRPr lang="es-CR"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EFDA2564-2B4A-45AB-B1BE-3B6D7B6F9C4C}"/>
                  </a:ext>
                </a:extLst>
              </p:cNvPr>
              <p:cNvSpPr>
                <a:spLocks noGrp="1"/>
              </p:cNvSpPr>
              <p:nvPr>
                <p:ph sz="half" idx="1"/>
              </p:nvPr>
            </p:nvSpPr>
            <p:spPr/>
            <p:txBody>
              <a:bodyPr>
                <a:normAutofit fontScale="92500" lnSpcReduction="20000"/>
              </a:bodyPr>
              <a:lstStyle/>
              <a:p>
                <a:r>
                  <a:rPr lang="es-ES" dirty="0"/>
                  <a:t>Un sistema de primer orden sin ceros se puede describir mediante la función de transferencia que se muestra</a:t>
                </a:r>
                <a:endParaRPr lang="es-CR" dirty="0"/>
              </a:p>
              <a:p>
                <a:r>
                  <a:rPr lang="es-ES" dirty="0"/>
                  <a:t>Si la entrada es un escalón unitario</a:t>
                </a:r>
                <a:r>
                  <a:rPr lang="es-CR" dirty="0"/>
                  <a:t> </a:t>
                </a:r>
                <a14:m>
                  <m:oMath xmlns:m="http://schemas.openxmlformats.org/officeDocument/2006/math">
                    <m:r>
                      <a:rPr lang="en-CA" b="0" i="1" smtClean="0">
                        <a:latin typeface="Cambria Math" panose="02040503050406030204" pitchFamily="18" charset="0"/>
                      </a:rPr>
                      <m:t>𝑅</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𝑠</m:t>
                        </m:r>
                      </m:den>
                    </m:f>
                  </m:oMath>
                </a14:m>
                <a:r>
                  <a:rPr lang="es-CR" dirty="0"/>
                  <a:t>, la respuesta al escalón es:</a:t>
                </a:r>
              </a:p>
              <a:p>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𝐶</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r>
                        <a:rPr lang="en-CA" b="0" i="1" smtClean="0">
                          <a:latin typeface="Cambria Math" panose="02040503050406030204" pitchFamily="18" charset="0"/>
                        </a:rPr>
                        <m:t>𝑅</m:t>
                      </m:r>
                      <m:d>
                        <m:dPr>
                          <m:ctrlPr>
                            <a:rPr lang="en-CA" i="1">
                              <a:latin typeface="Cambria Math" panose="02040503050406030204" pitchFamily="18" charset="0"/>
                            </a:rPr>
                          </m:ctrlPr>
                        </m:dPr>
                        <m:e>
                          <m:r>
                            <a:rPr lang="en-CA" i="1">
                              <a:latin typeface="Cambria Math" panose="02040503050406030204" pitchFamily="18" charset="0"/>
                            </a:rPr>
                            <m:t>𝑠</m:t>
                          </m:r>
                        </m:e>
                      </m:d>
                      <m:r>
                        <a:rPr lang="en-CA" b="0" i="1" smtClean="0">
                          <a:latin typeface="Cambria Math" panose="02040503050406030204" pitchFamily="18" charset="0"/>
                        </a:rPr>
                        <m:t>𝐺</m:t>
                      </m:r>
                      <m:d>
                        <m:dPr>
                          <m:ctrlPr>
                            <a:rPr lang="en-CA" i="1">
                              <a:latin typeface="Cambria Math" panose="02040503050406030204" pitchFamily="18" charset="0"/>
                            </a:rPr>
                          </m:ctrlPr>
                        </m:dPr>
                        <m:e>
                          <m:r>
                            <a:rPr lang="en-CA" i="1">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𝑎</m:t>
                          </m:r>
                        </m:num>
                        <m:den>
                          <m:r>
                            <a:rPr lang="en-CA" b="0" i="1" smtClean="0">
                              <a:latin typeface="Cambria Math" panose="02040503050406030204" pitchFamily="18" charset="0"/>
                            </a:rPr>
                            <m:t>𝑠</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m:t>
                              </m:r>
                              <m:r>
                                <a:rPr lang="en-CA" b="0" i="1" smtClean="0">
                                  <a:latin typeface="Cambria Math" panose="02040503050406030204" pitchFamily="18" charset="0"/>
                                </a:rPr>
                                <m:t>𝑎</m:t>
                              </m:r>
                            </m:e>
                          </m:d>
                        </m:den>
                      </m:f>
                    </m:oMath>
                  </m:oMathPara>
                </a14:m>
                <a:endParaRPr lang="en-CA" b="0"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𝑐</m:t>
                          </m:r>
                        </m:e>
                        <m:sub>
                          <m:r>
                            <a:rPr lang="en-CA" b="0" i="1" smtClean="0">
                              <a:latin typeface="Cambria Math" panose="02040503050406030204" pitchFamily="18" charset="0"/>
                            </a:rPr>
                            <m:t>𝑓</m:t>
                          </m:r>
                        </m:sub>
                      </m:sSub>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𝑐</m:t>
                          </m:r>
                        </m:e>
                        <m:sub>
                          <m:r>
                            <a:rPr lang="en-CA" b="0" i="1" smtClean="0">
                              <a:latin typeface="Cambria Math" panose="02040503050406030204" pitchFamily="18" charset="0"/>
                            </a:rPr>
                            <m:t>𝑛</m:t>
                          </m:r>
                        </m:sub>
                      </m:sSub>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=1−</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𝑒</m:t>
                          </m:r>
                        </m:e>
                        <m:sup>
                          <m:r>
                            <a:rPr lang="en-CA" b="0" i="1" smtClean="0">
                              <a:latin typeface="Cambria Math" panose="02040503050406030204" pitchFamily="18" charset="0"/>
                            </a:rPr>
                            <m:t>−</m:t>
                          </m:r>
                          <m:r>
                            <a:rPr lang="en-CA" b="0" i="1" smtClean="0">
                              <a:latin typeface="Cambria Math" panose="02040503050406030204" pitchFamily="18" charset="0"/>
                            </a:rPr>
                            <m:t>𝑎𝑡</m:t>
                          </m:r>
                        </m:sup>
                      </m:sSup>
                    </m:oMath>
                  </m:oMathPara>
                </a14:m>
                <a:endParaRPr lang="es-CR" dirty="0"/>
              </a:p>
            </p:txBody>
          </p:sp>
        </mc:Choice>
        <mc:Fallback xmlns="">
          <p:sp>
            <p:nvSpPr>
              <p:cNvPr id="4" name="Content Placeholder 3">
                <a:extLst>
                  <a:ext uri="{FF2B5EF4-FFF2-40B4-BE49-F238E27FC236}">
                    <a16:creationId xmlns:a16="http://schemas.microsoft.com/office/drawing/2014/main" id="{EFDA2564-2B4A-45AB-B1BE-3B6D7B6F9C4C}"/>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5" name="Content Placeholder 4">
            <a:extLst>
              <a:ext uri="{FF2B5EF4-FFF2-40B4-BE49-F238E27FC236}">
                <a16:creationId xmlns:a16="http://schemas.microsoft.com/office/drawing/2014/main" id="{257ED799-8BD0-4497-A91E-E39C5AB2A613}"/>
              </a:ext>
            </a:extLst>
          </p:cNvPr>
          <p:cNvPicPr>
            <a:picLocks noGrp="1" noChangeAspect="1"/>
          </p:cNvPicPr>
          <p:nvPr>
            <p:ph sz="half" idx="2"/>
          </p:nvPr>
        </p:nvPicPr>
        <p:blipFill>
          <a:blip r:embed="rId3"/>
          <a:stretch>
            <a:fillRect/>
          </a:stretch>
        </p:blipFill>
        <p:spPr>
          <a:xfrm>
            <a:off x="7198519" y="3296444"/>
            <a:ext cx="3276600" cy="1409700"/>
          </a:xfrm>
          <a:prstGeom prst="rect">
            <a:avLst/>
          </a:prstGeom>
        </p:spPr>
      </p:pic>
    </p:spTree>
    <p:extLst>
      <p:ext uri="{BB962C8B-B14F-4D97-AF65-F5344CB8AC3E}">
        <p14:creationId xmlns:p14="http://schemas.microsoft.com/office/powerpoint/2010/main" val="2239830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Sistemas de Primer Orden</a:t>
            </a:r>
            <a:endParaRPr lang="es-CR"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EFDA2564-2B4A-45AB-B1BE-3B6D7B6F9C4C}"/>
                  </a:ext>
                </a:extLst>
              </p:cNvPr>
              <p:cNvSpPr>
                <a:spLocks noGrp="1"/>
              </p:cNvSpPr>
              <p:nvPr>
                <p:ph sz="half" idx="1"/>
              </p:nvPr>
            </p:nvSpPr>
            <p:spPr/>
            <p:txBody>
              <a:bodyPr>
                <a:normAutofit lnSpcReduction="10000"/>
              </a:bodyPr>
              <a:lstStyle/>
              <a:p>
                <a:pPr marL="0" indent="0">
                  <a:buNone/>
                </a:pPr>
                <a14:m>
                  <m:oMathPara xmlns:m="http://schemas.openxmlformats.org/officeDocument/2006/math">
                    <m:oMathParaPr>
                      <m:jc m:val="centerGroup"/>
                    </m:oMathParaPr>
                    <m:oMath xmlns:m="http://schemas.openxmlformats.org/officeDocument/2006/math">
                      <m:r>
                        <a:rPr lang="en-CA" i="1">
                          <a:latin typeface="Cambria Math" panose="02040503050406030204" pitchFamily="18" charset="0"/>
                        </a:rPr>
                        <m:t>𝑐</m:t>
                      </m:r>
                      <m:d>
                        <m:dPr>
                          <m:ctrlPr>
                            <a:rPr lang="en-CA" i="1">
                              <a:latin typeface="Cambria Math" panose="02040503050406030204" pitchFamily="18" charset="0"/>
                            </a:rPr>
                          </m:ctrlPr>
                        </m:dPr>
                        <m:e>
                          <m:r>
                            <a:rPr lang="en-CA" i="1">
                              <a:latin typeface="Cambria Math" panose="02040503050406030204" pitchFamily="18" charset="0"/>
                            </a:rPr>
                            <m:t>𝑡</m:t>
                          </m:r>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𝑐</m:t>
                          </m:r>
                        </m:e>
                        <m:sub>
                          <m:r>
                            <a:rPr lang="en-CA" i="1">
                              <a:latin typeface="Cambria Math" panose="02040503050406030204" pitchFamily="18" charset="0"/>
                            </a:rPr>
                            <m:t>𝑓</m:t>
                          </m:r>
                        </m:sub>
                      </m:sSub>
                      <m:d>
                        <m:dPr>
                          <m:ctrlPr>
                            <a:rPr lang="en-CA" i="1">
                              <a:latin typeface="Cambria Math" panose="02040503050406030204" pitchFamily="18" charset="0"/>
                            </a:rPr>
                          </m:ctrlPr>
                        </m:dPr>
                        <m:e>
                          <m:r>
                            <a:rPr lang="en-CA" i="1">
                              <a:latin typeface="Cambria Math" panose="02040503050406030204" pitchFamily="18" charset="0"/>
                            </a:rPr>
                            <m:t>𝑡</m:t>
                          </m:r>
                        </m:e>
                      </m:d>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𝑐</m:t>
                          </m:r>
                        </m:e>
                        <m:sub>
                          <m:r>
                            <a:rPr lang="en-CA" i="1">
                              <a:latin typeface="Cambria Math" panose="02040503050406030204" pitchFamily="18" charset="0"/>
                            </a:rPr>
                            <m:t>𝑛</m:t>
                          </m:r>
                        </m:sub>
                      </m:sSub>
                      <m:d>
                        <m:dPr>
                          <m:ctrlPr>
                            <a:rPr lang="en-CA" i="1">
                              <a:latin typeface="Cambria Math" panose="02040503050406030204" pitchFamily="18" charset="0"/>
                            </a:rPr>
                          </m:ctrlPr>
                        </m:dPr>
                        <m:e>
                          <m:r>
                            <a:rPr lang="en-CA" i="1">
                              <a:latin typeface="Cambria Math" panose="02040503050406030204" pitchFamily="18" charset="0"/>
                            </a:rPr>
                            <m:t>𝑡</m:t>
                          </m:r>
                        </m:e>
                      </m:d>
                      <m:r>
                        <a:rPr lang="en-CA" i="1">
                          <a:latin typeface="Cambria Math" panose="02040503050406030204" pitchFamily="18" charset="0"/>
                        </a:rPr>
                        <m:t>=1−</m:t>
                      </m:r>
                      <m:sSup>
                        <m:sSupPr>
                          <m:ctrlPr>
                            <a:rPr lang="en-CA" i="1">
                              <a:latin typeface="Cambria Math" panose="02040503050406030204" pitchFamily="18" charset="0"/>
                            </a:rPr>
                          </m:ctrlPr>
                        </m:sSupPr>
                        <m:e>
                          <m:r>
                            <a:rPr lang="en-CA" i="1">
                              <a:latin typeface="Cambria Math" panose="02040503050406030204" pitchFamily="18" charset="0"/>
                            </a:rPr>
                            <m:t>𝑒</m:t>
                          </m:r>
                        </m:e>
                        <m:sup>
                          <m:r>
                            <a:rPr lang="en-CA" i="1">
                              <a:latin typeface="Cambria Math" panose="02040503050406030204" pitchFamily="18" charset="0"/>
                            </a:rPr>
                            <m:t>−</m:t>
                          </m:r>
                          <m:r>
                            <a:rPr lang="en-CA" i="1">
                              <a:latin typeface="Cambria Math" panose="02040503050406030204" pitchFamily="18" charset="0"/>
                            </a:rPr>
                            <m:t>𝑎𝑡</m:t>
                          </m:r>
                        </m:sup>
                      </m:sSup>
                    </m:oMath>
                  </m:oMathPara>
                </a14:m>
                <a:endParaRPr lang="es-CR" dirty="0"/>
              </a:p>
              <a:p>
                <a:endParaRPr lang="es-CR" dirty="0"/>
              </a:p>
              <a:p>
                <a:r>
                  <a:rPr lang="es-ES" dirty="0"/>
                  <a:t>El polo de entrada en el origen genera la respuesta forzada</a:t>
                </a:r>
                <a:r>
                  <a:rPr lang="es-CR" dirty="0"/>
                  <a:t> </a:t>
                </a:r>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𝑐</m:t>
                        </m:r>
                      </m:e>
                      <m:sub>
                        <m:r>
                          <a:rPr lang="en-CA" i="1">
                            <a:latin typeface="Cambria Math" panose="02040503050406030204" pitchFamily="18" charset="0"/>
                          </a:rPr>
                          <m:t>𝑓</m:t>
                        </m:r>
                      </m:sub>
                    </m:sSub>
                    <m:d>
                      <m:dPr>
                        <m:ctrlPr>
                          <a:rPr lang="en-CA" i="1">
                            <a:latin typeface="Cambria Math" panose="02040503050406030204" pitchFamily="18" charset="0"/>
                          </a:rPr>
                        </m:ctrlPr>
                      </m:dPr>
                      <m:e>
                        <m:r>
                          <a:rPr lang="en-CA" i="1">
                            <a:latin typeface="Cambria Math" panose="02040503050406030204" pitchFamily="18" charset="0"/>
                          </a:rPr>
                          <m:t>𝑡</m:t>
                        </m:r>
                      </m:e>
                    </m:d>
                    <m:r>
                      <a:rPr lang="en-CA" b="0" i="1" smtClean="0">
                        <a:latin typeface="Cambria Math" panose="02040503050406030204" pitchFamily="18" charset="0"/>
                      </a:rPr>
                      <m:t>=1</m:t>
                    </m:r>
                  </m:oMath>
                </a14:m>
                <a:endParaRPr lang="es-CR" dirty="0"/>
              </a:p>
              <a:p>
                <a:endParaRPr lang="es-CR" dirty="0"/>
              </a:p>
              <a:p>
                <a:r>
                  <a:rPr lang="es-ES" dirty="0"/>
                  <a:t>El polo del sistema en</a:t>
                </a:r>
                <a:r>
                  <a:rPr lang="es-CR" dirty="0"/>
                  <a:t> </a:t>
                </a:r>
                <a14:m>
                  <m:oMath xmlns:m="http://schemas.openxmlformats.org/officeDocument/2006/math">
                    <m:r>
                      <a:rPr lang="en-CA" b="0" i="0" smtClean="0">
                        <a:latin typeface="Cambria Math" panose="02040503050406030204" pitchFamily="18" charset="0"/>
                      </a:rPr>
                      <m:t>−</m:t>
                    </m:r>
                    <m:r>
                      <a:rPr lang="en-CA" i="1">
                        <a:latin typeface="Cambria Math" panose="02040503050406030204" pitchFamily="18" charset="0"/>
                      </a:rPr>
                      <m:t>𝑎</m:t>
                    </m:r>
                  </m:oMath>
                </a14:m>
                <a:r>
                  <a:rPr lang="es-CR" dirty="0"/>
                  <a:t> genera la respuesta natural </a:t>
                </a:r>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𝑐</m:t>
                        </m:r>
                      </m:e>
                      <m:sub>
                        <m:r>
                          <a:rPr lang="en-CA" b="0" i="1" smtClean="0">
                            <a:latin typeface="Cambria Math" panose="02040503050406030204" pitchFamily="18" charset="0"/>
                          </a:rPr>
                          <m:t>𝑛</m:t>
                        </m:r>
                      </m:sub>
                    </m:sSub>
                    <m:d>
                      <m:dPr>
                        <m:ctrlPr>
                          <a:rPr lang="en-CA" i="1">
                            <a:latin typeface="Cambria Math" panose="02040503050406030204" pitchFamily="18" charset="0"/>
                          </a:rPr>
                        </m:ctrlPr>
                      </m:dPr>
                      <m:e>
                        <m:r>
                          <a:rPr lang="en-CA" i="1">
                            <a:latin typeface="Cambria Math" panose="02040503050406030204" pitchFamily="18" charset="0"/>
                          </a:rPr>
                          <m:t>𝑡</m:t>
                        </m:r>
                      </m:e>
                    </m:d>
                    <m:r>
                      <a:rPr lang="en-CA" i="1">
                        <a:latin typeface="Cambria Math" panose="02040503050406030204" pitchFamily="18" charset="0"/>
                      </a:rPr>
                      <m:t>=</m:t>
                    </m:r>
                    <m:r>
                      <a:rPr lang="en-CA" b="0" i="1" smtClean="0">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𝑒</m:t>
                        </m:r>
                      </m:e>
                      <m:sup>
                        <m:r>
                          <a:rPr lang="en-CA" b="0" i="1" smtClean="0">
                            <a:latin typeface="Cambria Math" panose="02040503050406030204" pitchFamily="18" charset="0"/>
                          </a:rPr>
                          <m:t>−</m:t>
                        </m:r>
                        <m:r>
                          <a:rPr lang="en-CA" b="0" i="1" smtClean="0">
                            <a:latin typeface="Cambria Math" panose="02040503050406030204" pitchFamily="18" charset="0"/>
                          </a:rPr>
                          <m:t>𝑎𝑡</m:t>
                        </m:r>
                      </m:sup>
                    </m:sSup>
                  </m:oMath>
                </a14:m>
                <a:endParaRPr lang="es-CR" dirty="0"/>
              </a:p>
            </p:txBody>
          </p:sp>
        </mc:Choice>
        <mc:Fallback xmlns="">
          <p:sp>
            <p:nvSpPr>
              <p:cNvPr id="4" name="Content Placeholder 3">
                <a:extLst>
                  <a:ext uri="{FF2B5EF4-FFF2-40B4-BE49-F238E27FC236}">
                    <a16:creationId xmlns:a16="http://schemas.microsoft.com/office/drawing/2014/main" id="{EFDA2564-2B4A-45AB-B1BE-3B6D7B6F9C4C}"/>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4310418B-4E01-4A41-BCC0-75FA7D8052D2}"/>
                  </a:ext>
                </a:extLst>
              </p:cNvPr>
              <p:cNvSpPr>
                <a:spLocks noGrp="1"/>
              </p:cNvSpPr>
              <p:nvPr>
                <p:ph sz="half" idx="2"/>
              </p:nvPr>
            </p:nvSpPr>
            <p:spPr/>
            <p:txBody>
              <a:bodyPr>
                <a:normAutofit lnSpcReduction="10000"/>
              </a:bodyPr>
              <a:lstStyle/>
              <a:p>
                <a:r>
                  <a:rPr lang="es-ES" dirty="0"/>
                  <a:t>El único parámetro necesario para describir la respuesta transitoria es</a:t>
                </a:r>
                <a:r>
                  <a:rPr lang="es-CR" dirty="0"/>
                  <a:t> </a:t>
                </a:r>
                <a14:m>
                  <m:oMath xmlns:m="http://schemas.openxmlformats.org/officeDocument/2006/math">
                    <m:r>
                      <a:rPr lang="en-CA" i="1">
                        <a:latin typeface="Cambria Math" panose="02040503050406030204" pitchFamily="18" charset="0"/>
                      </a:rPr>
                      <m:t>𝑎</m:t>
                    </m:r>
                  </m:oMath>
                </a14:m>
                <a:r>
                  <a:rPr lang="es-CR" dirty="0"/>
                  <a:t>.</a:t>
                </a:r>
              </a:p>
              <a:p>
                <a:r>
                  <a:rPr lang="es-CR" dirty="0"/>
                  <a:t>Cuando </a:t>
                </a:r>
                <a14:m>
                  <m:oMath xmlns:m="http://schemas.openxmlformats.org/officeDocument/2006/math">
                    <m:r>
                      <a:rPr lang="en-CA" b="0" i="1" smtClean="0">
                        <a:latin typeface="Cambria Math" panose="02040503050406030204" pitchFamily="18" charset="0"/>
                      </a:rPr>
                      <m:t>𝑡</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𝑎</m:t>
                        </m:r>
                      </m:den>
                    </m:f>
                  </m:oMath>
                </a14:m>
                <a:r>
                  <a:rPr lang="es-CR" dirty="0"/>
                  <a:t>:</a:t>
                </a:r>
              </a:p>
              <a:p>
                <a:endParaRPr lang="es-CR" dirty="0"/>
              </a:p>
              <a:p>
                <a:pPr marL="0" indent="0">
                  <a:buNone/>
                </a:pPr>
                <a14:m>
                  <m:oMathPara xmlns:m="http://schemas.openxmlformats.org/officeDocument/2006/math">
                    <m:oMathParaPr>
                      <m:jc m:val="centerGroup"/>
                    </m:oMathParaPr>
                    <m:oMath xmlns:m="http://schemas.openxmlformats.org/officeDocument/2006/math">
                      <m:sSub>
                        <m:sSubPr>
                          <m:ctrlPr>
                            <a:rPr lang="es-CR" i="1" smtClean="0">
                              <a:latin typeface="Cambria Math" panose="02040503050406030204" pitchFamily="18" charset="0"/>
                            </a:rPr>
                          </m:ctrlPr>
                        </m:sSubPr>
                        <m:e>
                          <m:d>
                            <m:dPr>
                              <m:begChr m:val=""/>
                              <m:endChr m:val="|"/>
                              <m:ctrlPr>
                                <a:rPr lang="en-CA" i="1" smtClean="0">
                                  <a:latin typeface="Cambria Math" panose="02040503050406030204" pitchFamily="18" charset="0"/>
                                </a:rPr>
                              </m:ctrlPr>
                            </m:dPr>
                            <m:e>
                              <m:sSup>
                                <m:sSupPr>
                                  <m:ctrlPr>
                                    <a:rPr lang="es-CR" i="1">
                                      <a:latin typeface="Cambria Math" panose="02040503050406030204" pitchFamily="18" charset="0"/>
                                    </a:rPr>
                                  </m:ctrlPr>
                                </m:sSupPr>
                                <m:e>
                                  <m:r>
                                    <a:rPr lang="en-CA" i="1">
                                      <a:latin typeface="Cambria Math" panose="02040503050406030204" pitchFamily="18" charset="0"/>
                                    </a:rPr>
                                    <m:t>𝑒</m:t>
                                  </m:r>
                                </m:e>
                                <m:sup>
                                  <m:r>
                                    <a:rPr lang="en-CA" i="1">
                                      <a:latin typeface="Cambria Math" panose="02040503050406030204" pitchFamily="18" charset="0"/>
                                    </a:rPr>
                                    <m:t>−</m:t>
                                  </m:r>
                                  <m:r>
                                    <a:rPr lang="en-CA" i="1">
                                      <a:latin typeface="Cambria Math" panose="02040503050406030204" pitchFamily="18" charset="0"/>
                                    </a:rPr>
                                    <m:t>𝑎𝑡</m:t>
                                  </m:r>
                                </m:sup>
                              </m:sSup>
                            </m:e>
                          </m:d>
                        </m:e>
                        <m:sub>
                          <m:r>
                            <a:rPr lang="en-CA" b="0" i="1" smtClean="0">
                              <a:latin typeface="Cambria Math" panose="02040503050406030204" pitchFamily="18" charset="0"/>
                            </a:rPr>
                            <m:t>𝑡</m:t>
                          </m:r>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𝑎</m:t>
                              </m:r>
                            </m:den>
                          </m:f>
                        </m:sub>
                      </m:sSub>
                      <m:r>
                        <a:rPr lang="en-CA" b="0" i="1" smtClean="0">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𝑒</m:t>
                          </m:r>
                        </m:e>
                        <m:sup>
                          <m:r>
                            <a:rPr lang="en-CA" b="0" i="1" smtClean="0">
                              <a:latin typeface="Cambria Math" panose="02040503050406030204" pitchFamily="18" charset="0"/>
                            </a:rPr>
                            <m:t>−1</m:t>
                          </m:r>
                        </m:sup>
                      </m:sSup>
                      <m:r>
                        <a:rPr lang="en-CA" b="0" i="1" smtClean="0">
                          <a:latin typeface="Cambria Math" panose="02040503050406030204" pitchFamily="18" charset="0"/>
                        </a:rPr>
                        <m:t>=0.37</m:t>
                      </m:r>
                    </m:oMath>
                  </m:oMathPara>
                </a14:m>
                <a:endParaRPr lang="es-CR"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sSub>
                        <m:sSubPr>
                          <m:ctrlPr>
                            <a:rPr lang="es-CR" i="1">
                              <a:latin typeface="Cambria Math" panose="02040503050406030204" pitchFamily="18" charset="0"/>
                            </a:rPr>
                          </m:ctrlPr>
                        </m:sSubPr>
                        <m:e>
                          <m:d>
                            <m:dPr>
                              <m:begChr m:val=""/>
                              <m:endChr m:val="|"/>
                              <m:ctrlPr>
                                <a:rPr lang="en-CA" i="1">
                                  <a:latin typeface="Cambria Math" panose="02040503050406030204" pitchFamily="18" charset="0"/>
                                </a:rPr>
                              </m:ctrlPr>
                            </m:dPr>
                            <m:e>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e>
                          </m:d>
                        </m:e>
                        <m:sub>
                          <m:r>
                            <a:rPr lang="en-CA" i="1">
                              <a:latin typeface="Cambria Math" panose="02040503050406030204" pitchFamily="18" charset="0"/>
                            </a:rPr>
                            <m:t>𝑡</m:t>
                          </m:r>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𝑎</m:t>
                              </m:r>
                            </m:den>
                          </m:f>
                        </m:sub>
                      </m:sSub>
                      <m:r>
                        <a:rPr lang="en-CA" i="1">
                          <a:latin typeface="Cambria Math" panose="02040503050406030204" pitchFamily="18" charset="0"/>
                        </a:rPr>
                        <m:t>=</m:t>
                      </m:r>
                      <m:r>
                        <a:rPr lang="en-CA" b="0" i="1" smtClean="0">
                          <a:latin typeface="Cambria Math" panose="02040503050406030204" pitchFamily="18" charset="0"/>
                        </a:rPr>
                        <m:t>1−</m:t>
                      </m:r>
                      <m:sSup>
                        <m:sSupPr>
                          <m:ctrlPr>
                            <a:rPr lang="en-CA" i="1">
                              <a:latin typeface="Cambria Math" panose="02040503050406030204" pitchFamily="18" charset="0"/>
                            </a:rPr>
                          </m:ctrlPr>
                        </m:sSupPr>
                        <m:e>
                          <m:r>
                            <a:rPr lang="en-CA" i="1">
                              <a:latin typeface="Cambria Math" panose="02040503050406030204" pitchFamily="18" charset="0"/>
                            </a:rPr>
                            <m:t>𝑒</m:t>
                          </m:r>
                        </m:e>
                        <m:sup>
                          <m:r>
                            <a:rPr lang="en-CA" i="1">
                              <a:latin typeface="Cambria Math" panose="02040503050406030204" pitchFamily="18" charset="0"/>
                            </a:rPr>
                            <m:t>−1</m:t>
                          </m:r>
                        </m:sup>
                      </m:sSup>
                      <m:r>
                        <a:rPr lang="en-CA" i="1">
                          <a:latin typeface="Cambria Math" panose="02040503050406030204" pitchFamily="18" charset="0"/>
                        </a:rPr>
                        <m:t>=0.</m:t>
                      </m:r>
                      <m:r>
                        <a:rPr lang="en-CA" b="0" i="1" smtClean="0">
                          <a:latin typeface="Cambria Math" panose="02040503050406030204" pitchFamily="18" charset="0"/>
                        </a:rPr>
                        <m:t>63</m:t>
                      </m:r>
                    </m:oMath>
                  </m:oMathPara>
                </a14:m>
                <a:endParaRPr lang="es-CR" dirty="0"/>
              </a:p>
            </p:txBody>
          </p:sp>
        </mc:Choice>
        <mc:Fallback xmlns="">
          <p:sp>
            <p:nvSpPr>
              <p:cNvPr id="6" name="Content Placeholder 5">
                <a:extLst>
                  <a:ext uri="{FF2B5EF4-FFF2-40B4-BE49-F238E27FC236}">
                    <a16:creationId xmlns:a16="http://schemas.microsoft.com/office/drawing/2014/main" id="{4310418B-4E01-4A41-BCC0-75FA7D8052D2}"/>
                  </a:ext>
                </a:extLst>
              </p:cNvPr>
              <p:cNvSpPr>
                <a:spLocks noGrp="1" noRot="1" noChangeAspect="1" noMove="1" noResize="1" noEditPoints="1" noAdjustHandles="1" noChangeArrowheads="1" noChangeShapeType="1" noTextEdit="1"/>
              </p:cNvSpPr>
              <p:nvPr>
                <p:ph sz="half" idx="2"/>
              </p:nvPr>
            </p:nvSpPr>
            <p:spPr>
              <a:blipFill>
                <a:blip r:embed="rId3"/>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9457351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Sistemas de Primer Orden</a:t>
            </a:r>
            <a:endParaRPr lang="es-CR"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EFDA2564-2B4A-45AB-B1BE-3B6D7B6F9C4C}"/>
                  </a:ext>
                </a:extLst>
              </p:cNvPr>
              <p:cNvSpPr>
                <a:spLocks noGrp="1"/>
              </p:cNvSpPr>
              <p:nvPr>
                <p:ph sz="half" idx="1"/>
              </p:nvPr>
            </p:nvSpPr>
            <p:spPr/>
            <p:txBody>
              <a:bodyPr>
                <a:normAutofit fontScale="92500" lnSpcReduction="20000"/>
              </a:bodyPr>
              <a:lstStyle/>
              <a:p>
                <a14:m>
                  <m:oMath xmlns:m="http://schemas.openxmlformats.org/officeDocument/2006/math">
                    <m:f>
                      <m:fPr>
                        <m:ctrlPr>
                          <a:rPr lang="es-CR"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𝑎</m:t>
                        </m:r>
                      </m:den>
                    </m:f>
                  </m:oMath>
                </a14:m>
                <a:r>
                  <a:rPr lang="es-CR" dirty="0"/>
                  <a:t> es la </a:t>
                </a:r>
                <a:r>
                  <a:rPr lang="es-CR" b="1" i="1" u="sng" dirty="0"/>
                  <a:t>constante de tiempo</a:t>
                </a:r>
                <a:r>
                  <a:rPr lang="es-CR" dirty="0"/>
                  <a:t> de la respuesta</a:t>
                </a:r>
              </a:p>
              <a:p>
                <a:pPr lvl="1"/>
                <a:r>
                  <a:rPr lang="es-CR" dirty="0"/>
                  <a:t>El tiempo para que </a:t>
                </a:r>
                <a14:m>
                  <m:oMath xmlns:m="http://schemas.openxmlformats.org/officeDocument/2006/math">
                    <m:sSup>
                      <m:sSupPr>
                        <m:ctrlPr>
                          <a:rPr lang="es-CR" i="1">
                            <a:latin typeface="Cambria Math" panose="02040503050406030204" pitchFamily="18" charset="0"/>
                          </a:rPr>
                        </m:ctrlPr>
                      </m:sSupPr>
                      <m:e>
                        <m:r>
                          <a:rPr lang="en-CA" i="1">
                            <a:latin typeface="Cambria Math" panose="02040503050406030204" pitchFamily="18" charset="0"/>
                          </a:rPr>
                          <m:t>𝑒</m:t>
                        </m:r>
                      </m:e>
                      <m:sup>
                        <m:r>
                          <a:rPr lang="en-CA" i="1">
                            <a:latin typeface="Cambria Math" panose="02040503050406030204" pitchFamily="18" charset="0"/>
                          </a:rPr>
                          <m:t>−</m:t>
                        </m:r>
                        <m:r>
                          <a:rPr lang="en-CA" i="1">
                            <a:latin typeface="Cambria Math" panose="02040503050406030204" pitchFamily="18" charset="0"/>
                          </a:rPr>
                          <m:t>𝑎𝑡</m:t>
                        </m:r>
                      </m:sup>
                    </m:sSup>
                  </m:oMath>
                </a14:m>
                <a:r>
                  <a:rPr lang="es-CR" dirty="0"/>
                  <a:t> decaiga hasta 37% de su valor inicial</a:t>
                </a:r>
              </a:p>
              <a:p>
                <a:pPr lvl="1"/>
                <a:r>
                  <a:rPr lang="es-CR" dirty="0"/>
                  <a:t>El tiempo para que la respuesta </a:t>
                </a:r>
                <a:r>
                  <a:rPr lang="es-CR" dirty="0" err="1"/>
                  <a:t>escalonario</a:t>
                </a:r>
                <a:r>
                  <a:rPr lang="es-CR" dirty="0"/>
                  <a:t> sube hasta 63% de su valor final</a:t>
                </a:r>
              </a:p>
              <a:p>
                <a:pPr lvl="1"/>
                <a:endParaRPr lang="es-CR" dirty="0"/>
              </a:p>
              <a:p>
                <a14:m>
                  <m:oMath xmlns:m="http://schemas.openxmlformats.org/officeDocument/2006/math">
                    <m:r>
                      <a:rPr lang="en-CA" i="1">
                        <a:latin typeface="Cambria Math" panose="02040503050406030204" pitchFamily="18" charset="0"/>
                      </a:rPr>
                      <m:t>𝑎</m:t>
                    </m:r>
                  </m:oMath>
                </a14:m>
                <a:r>
                  <a:rPr lang="es-CR" dirty="0"/>
                  <a:t> es la </a:t>
                </a:r>
                <a:r>
                  <a:rPr lang="es-CR" b="1" i="1" u="sng" dirty="0"/>
                  <a:t>frecuencia exponencial</a:t>
                </a:r>
              </a:p>
              <a:p>
                <a:endParaRPr lang="es-CR" b="1" i="1" u="sng" dirty="0"/>
              </a:p>
              <a:p>
                <a:r>
                  <a:rPr lang="es-ES" dirty="0"/>
                  <a:t>Estas son especificaciones de respuesta transitoria para un sistema de primer orden</a:t>
                </a:r>
                <a:endParaRPr lang="es-CR" dirty="0"/>
              </a:p>
            </p:txBody>
          </p:sp>
        </mc:Choice>
        <mc:Fallback xmlns="">
          <p:sp>
            <p:nvSpPr>
              <p:cNvPr id="4" name="Content Placeholder 3">
                <a:extLst>
                  <a:ext uri="{FF2B5EF4-FFF2-40B4-BE49-F238E27FC236}">
                    <a16:creationId xmlns:a16="http://schemas.microsoft.com/office/drawing/2014/main" id="{EFDA2564-2B4A-45AB-B1BE-3B6D7B6F9C4C}"/>
                  </a:ext>
                </a:extLst>
              </p:cNvPr>
              <p:cNvSpPr>
                <a:spLocks noGrp="1" noRot="1" noChangeAspect="1" noMove="1" noResize="1" noEditPoints="1" noAdjustHandles="1" noChangeArrowheads="1" noChangeShapeType="1" noTextEdit="1"/>
              </p:cNvSpPr>
              <p:nvPr>
                <p:ph sz="half" idx="1"/>
              </p:nvPr>
            </p:nvSpPr>
            <p:spPr>
              <a:blipFill>
                <a:blip r:embed="rId2"/>
                <a:stretch>
                  <a:fillRect t="-700"/>
                </a:stretch>
              </a:blipFill>
            </p:spPr>
            <p:txBody>
              <a:bodyPr/>
              <a:lstStyle/>
              <a:p>
                <a:r>
                  <a:rPr lang="es-CR">
                    <a:noFill/>
                  </a:rPr>
                  <a:t> </a:t>
                </a:r>
              </a:p>
            </p:txBody>
          </p:sp>
        </mc:Fallback>
      </mc:AlternateContent>
      <p:pic>
        <p:nvPicPr>
          <p:cNvPr id="3" name="Content Placeholder 2">
            <a:extLst>
              <a:ext uri="{FF2B5EF4-FFF2-40B4-BE49-F238E27FC236}">
                <a16:creationId xmlns:a16="http://schemas.microsoft.com/office/drawing/2014/main" id="{C24FDE44-70C2-464A-8FFD-12B6039BED87}"/>
              </a:ext>
            </a:extLst>
          </p:cNvPr>
          <p:cNvPicPr>
            <a:picLocks noGrp="1" noChangeAspect="1"/>
          </p:cNvPicPr>
          <p:nvPr>
            <p:ph sz="half" idx="2"/>
          </p:nvPr>
        </p:nvPicPr>
        <p:blipFill>
          <a:blip r:embed="rId3"/>
          <a:stretch>
            <a:fillRect/>
          </a:stretch>
        </p:blipFill>
        <p:spPr>
          <a:xfrm>
            <a:off x="6769894" y="2201069"/>
            <a:ext cx="4133850" cy="3600450"/>
          </a:xfrm>
          <a:prstGeom prst="rect">
            <a:avLst/>
          </a:prstGeom>
        </p:spPr>
      </p:pic>
    </p:spTree>
    <p:extLst>
      <p:ext uri="{BB962C8B-B14F-4D97-AF65-F5344CB8AC3E}">
        <p14:creationId xmlns:p14="http://schemas.microsoft.com/office/powerpoint/2010/main" val="40965576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Sistemas de Primer Orden</a:t>
            </a:r>
            <a:endParaRPr lang="es-CR" dirty="0"/>
          </a:p>
        </p:txBody>
      </p:sp>
      <p:sp>
        <p:nvSpPr>
          <p:cNvPr id="4" name="Content Placeholder 3">
            <a:extLst>
              <a:ext uri="{FF2B5EF4-FFF2-40B4-BE49-F238E27FC236}">
                <a16:creationId xmlns:a16="http://schemas.microsoft.com/office/drawing/2014/main" id="{EFDA2564-2B4A-45AB-B1BE-3B6D7B6F9C4C}"/>
              </a:ext>
            </a:extLst>
          </p:cNvPr>
          <p:cNvSpPr>
            <a:spLocks noGrp="1"/>
          </p:cNvSpPr>
          <p:nvPr>
            <p:ph sz="half" idx="1"/>
          </p:nvPr>
        </p:nvSpPr>
        <p:spPr/>
        <p:txBody>
          <a:bodyPr>
            <a:normAutofit/>
          </a:bodyPr>
          <a:lstStyle/>
          <a:p>
            <a:r>
              <a:rPr lang="es-ES" dirty="0"/>
              <a:t>Dado que el polo de la función de transferencia está en −𝑎, podemos decir que el polo está ubicado en el recíproco de la constante de tiempo.</a:t>
            </a:r>
          </a:p>
          <a:p>
            <a:endParaRPr lang="es-ES" dirty="0"/>
          </a:p>
          <a:p>
            <a:r>
              <a:rPr lang="es-ES" dirty="0"/>
              <a:t>Cuanto más lejos esté el polo del eje imaginario, más rápida será la respuesta transitoria.</a:t>
            </a:r>
            <a:endParaRPr lang="en-CA" dirty="0"/>
          </a:p>
        </p:txBody>
      </p:sp>
      <p:pic>
        <p:nvPicPr>
          <p:cNvPr id="5" name="Content Placeholder 4">
            <a:extLst>
              <a:ext uri="{FF2B5EF4-FFF2-40B4-BE49-F238E27FC236}">
                <a16:creationId xmlns:a16="http://schemas.microsoft.com/office/drawing/2014/main" id="{257ED799-8BD0-4497-A91E-E39C5AB2A613}"/>
              </a:ext>
            </a:extLst>
          </p:cNvPr>
          <p:cNvPicPr>
            <a:picLocks noGrp="1" noChangeAspect="1"/>
          </p:cNvPicPr>
          <p:nvPr>
            <p:ph sz="half" idx="2"/>
          </p:nvPr>
        </p:nvPicPr>
        <p:blipFill>
          <a:blip r:embed="rId2"/>
          <a:stretch>
            <a:fillRect/>
          </a:stretch>
        </p:blipFill>
        <p:spPr>
          <a:xfrm>
            <a:off x="7198519" y="3296444"/>
            <a:ext cx="3276600" cy="1409700"/>
          </a:xfrm>
          <a:prstGeom prst="rect">
            <a:avLst/>
          </a:prstGeom>
        </p:spPr>
      </p:pic>
    </p:spTree>
    <p:extLst>
      <p:ext uri="{BB962C8B-B14F-4D97-AF65-F5344CB8AC3E}">
        <p14:creationId xmlns:p14="http://schemas.microsoft.com/office/powerpoint/2010/main" val="2698197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Sistemas de Primer Orden</a:t>
            </a:r>
            <a:endParaRPr lang="es-CR" dirty="0"/>
          </a:p>
        </p:txBody>
      </p:sp>
      <p:sp>
        <p:nvSpPr>
          <p:cNvPr id="7" name="Text Placeholder 6">
            <a:extLst>
              <a:ext uri="{FF2B5EF4-FFF2-40B4-BE49-F238E27FC236}">
                <a16:creationId xmlns:a16="http://schemas.microsoft.com/office/drawing/2014/main" id="{858FC82B-A0E0-498B-8BFD-D120642420DB}"/>
              </a:ext>
            </a:extLst>
          </p:cNvPr>
          <p:cNvSpPr>
            <a:spLocks noGrp="1"/>
          </p:cNvSpPr>
          <p:nvPr>
            <p:ph type="body" idx="1"/>
          </p:nvPr>
        </p:nvSpPr>
        <p:spPr/>
        <p:txBody>
          <a:bodyPr/>
          <a:lstStyle/>
          <a:p>
            <a:r>
              <a:rPr lang="es-CR" dirty="0"/>
              <a:t>Tiempo de Subida</a:t>
            </a:r>
          </a:p>
        </p:txBody>
      </p:sp>
      <mc:AlternateContent xmlns:mc="http://schemas.openxmlformats.org/markup-compatibility/2006" xmlns:a14="http://schemas.microsoft.com/office/drawing/2010/main">
        <mc:Choice Requires="a14">
          <p:sp>
            <p:nvSpPr>
              <p:cNvPr id="8" name="Content Placeholder 7">
                <a:extLst>
                  <a:ext uri="{FF2B5EF4-FFF2-40B4-BE49-F238E27FC236}">
                    <a16:creationId xmlns:a16="http://schemas.microsoft.com/office/drawing/2014/main" id="{B8E25552-CD22-48B3-8268-0698A63589F1}"/>
                  </a:ext>
                </a:extLst>
              </p:cNvPr>
              <p:cNvSpPr>
                <a:spLocks noGrp="1"/>
              </p:cNvSpPr>
              <p:nvPr>
                <p:ph sz="half" idx="2"/>
              </p:nvPr>
            </p:nvSpPr>
            <p:spPr/>
            <p:txBody>
              <a:bodyPr>
                <a:normAutofit fontScale="92500" lnSpcReduction="10000"/>
              </a:bodyPr>
              <a:lstStyle/>
              <a:p>
                <a:r>
                  <a:rPr lang="es-CR" dirty="0"/>
                  <a:t>El </a:t>
                </a:r>
                <a:r>
                  <a:rPr lang="es-CR" b="1" i="1" u="sng" dirty="0"/>
                  <a:t>tiempo de subida</a:t>
                </a:r>
                <a:r>
                  <a:rPr lang="es-CR" dirty="0"/>
                  <a:t> es el tiempo de pasar desde 0.1 hasta 0.9 del valor final</a:t>
                </a:r>
              </a:p>
              <a:p>
                <a:endParaRPr lang="es-CR" dirty="0"/>
              </a:p>
              <a:p>
                <a:pPr lvl="1"/>
                <a:r>
                  <a:rPr lang="es-CR" dirty="0"/>
                  <a:t>Resuelve </a:t>
                </a:r>
                <a14:m>
                  <m:oMath xmlns:m="http://schemas.openxmlformats.org/officeDocument/2006/math">
                    <m:r>
                      <a:rPr lang="en-CA" sz="1800" i="1">
                        <a:latin typeface="Cambria Math" panose="02040503050406030204" pitchFamily="18" charset="0"/>
                      </a:rPr>
                      <m:t>𝑐</m:t>
                    </m:r>
                    <m:d>
                      <m:dPr>
                        <m:ctrlPr>
                          <a:rPr lang="en-CA" sz="1800" i="1">
                            <a:latin typeface="Cambria Math" panose="02040503050406030204" pitchFamily="18" charset="0"/>
                          </a:rPr>
                        </m:ctrlPr>
                      </m:dPr>
                      <m:e>
                        <m:r>
                          <a:rPr lang="en-CA" sz="1800" i="1">
                            <a:latin typeface="Cambria Math" panose="02040503050406030204" pitchFamily="18" charset="0"/>
                          </a:rPr>
                          <m:t>𝑡</m:t>
                        </m:r>
                      </m:e>
                    </m:d>
                    <m:r>
                      <a:rPr lang="en-CA" sz="1800" i="1">
                        <a:latin typeface="Cambria Math" panose="02040503050406030204" pitchFamily="18" charset="0"/>
                      </a:rPr>
                      <m:t>=</m:t>
                    </m:r>
                    <m:sSub>
                      <m:sSubPr>
                        <m:ctrlPr>
                          <a:rPr lang="en-CA" sz="1800" i="1">
                            <a:latin typeface="Cambria Math" panose="02040503050406030204" pitchFamily="18" charset="0"/>
                          </a:rPr>
                        </m:ctrlPr>
                      </m:sSubPr>
                      <m:e>
                        <m:r>
                          <a:rPr lang="en-CA" sz="1800" i="1">
                            <a:latin typeface="Cambria Math" panose="02040503050406030204" pitchFamily="18" charset="0"/>
                          </a:rPr>
                          <m:t>𝑐</m:t>
                        </m:r>
                      </m:e>
                      <m:sub>
                        <m:r>
                          <a:rPr lang="en-CA" sz="1800" i="1">
                            <a:latin typeface="Cambria Math" panose="02040503050406030204" pitchFamily="18" charset="0"/>
                          </a:rPr>
                          <m:t>𝑓</m:t>
                        </m:r>
                      </m:sub>
                    </m:sSub>
                    <m:d>
                      <m:dPr>
                        <m:ctrlPr>
                          <a:rPr lang="en-CA" sz="1800" i="1">
                            <a:latin typeface="Cambria Math" panose="02040503050406030204" pitchFamily="18" charset="0"/>
                          </a:rPr>
                        </m:ctrlPr>
                      </m:dPr>
                      <m:e>
                        <m:r>
                          <a:rPr lang="en-CA" sz="1800" i="1">
                            <a:latin typeface="Cambria Math" panose="02040503050406030204" pitchFamily="18" charset="0"/>
                          </a:rPr>
                          <m:t>𝑡</m:t>
                        </m:r>
                      </m:e>
                    </m:d>
                    <m:r>
                      <a:rPr lang="en-CA" sz="1800" i="1">
                        <a:latin typeface="Cambria Math" panose="02040503050406030204" pitchFamily="18" charset="0"/>
                      </a:rPr>
                      <m:t>+</m:t>
                    </m:r>
                    <m:sSub>
                      <m:sSubPr>
                        <m:ctrlPr>
                          <a:rPr lang="en-CA" sz="1800" i="1">
                            <a:latin typeface="Cambria Math" panose="02040503050406030204" pitchFamily="18" charset="0"/>
                          </a:rPr>
                        </m:ctrlPr>
                      </m:sSubPr>
                      <m:e>
                        <m:r>
                          <a:rPr lang="en-CA" sz="1800" i="1">
                            <a:latin typeface="Cambria Math" panose="02040503050406030204" pitchFamily="18" charset="0"/>
                          </a:rPr>
                          <m:t>𝑐</m:t>
                        </m:r>
                      </m:e>
                      <m:sub>
                        <m:r>
                          <a:rPr lang="en-CA" sz="1800" i="1">
                            <a:latin typeface="Cambria Math" panose="02040503050406030204" pitchFamily="18" charset="0"/>
                          </a:rPr>
                          <m:t>𝑛</m:t>
                        </m:r>
                      </m:sub>
                    </m:sSub>
                    <m:d>
                      <m:dPr>
                        <m:ctrlPr>
                          <a:rPr lang="en-CA" sz="1800" i="1">
                            <a:latin typeface="Cambria Math" panose="02040503050406030204" pitchFamily="18" charset="0"/>
                          </a:rPr>
                        </m:ctrlPr>
                      </m:dPr>
                      <m:e>
                        <m:r>
                          <a:rPr lang="en-CA" sz="1800" i="1">
                            <a:latin typeface="Cambria Math" panose="02040503050406030204" pitchFamily="18" charset="0"/>
                          </a:rPr>
                          <m:t>𝑡</m:t>
                        </m:r>
                      </m:e>
                    </m:d>
                    <m:r>
                      <a:rPr lang="en-CA" sz="1800" i="1">
                        <a:latin typeface="Cambria Math" panose="02040503050406030204" pitchFamily="18" charset="0"/>
                      </a:rPr>
                      <m:t>=1−</m:t>
                    </m:r>
                    <m:sSup>
                      <m:sSupPr>
                        <m:ctrlPr>
                          <a:rPr lang="en-CA" sz="1800" i="1">
                            <a:latin typeface="Cambria Math" panose="02040503050406030204" pitchFamily="18" charset="0"/>
                          </a:rPr>
                        </m:ctrlPr>
                      </m:sSupPr>
                      <m:e>
                        <m:r>
                          <a:rPr lang="en-CA" sz="1800" i="1">
                            <a:latin typeface="Cambria Math" panose="02040503050406030204" pitchFamily="18" charset="0"/>
                          </a:rPr>
                          <m:t>𝑒</m:t>
                        </m:r>
                      </m:e>
                      <m:sup>
                        <m:r>
                          <a:rPr lang="en-CA" sz="1800" i="1">
                            <a:latin typeface="Cambria Math" panose="02040503050406030204" pitchFamily="18" charset="0"/>
                          </a:rPr>
                          <m:t>−</m:t>
                        </m:r>
                        <m:r>
                          <a:rPr lang="en-CA" sz="1800" i="1">
                            <a:latin typeface="Cambria Math" panose="02040503050406030204" pitchFamily="18" charset="0"/>
                          </a:rPr>
                          <m:t>𝑎𝑡</m:t>
                        </m:r>
                      </m:sup>
                    </m:sSup>
                  </m:oMath>
                </a14:m>
                <a:r>
                  <a:rPr lang="es-CR" dirty="0"/>
                  <a:t> para </a:t>
                </a:r>
                <a14:m>
                  <m:oMath xmlns:m="http://schemas.openxmlformats.org/officeDocument/2006/math">
                    <m:r>
                      <a:rPr lang="en-CA" i="1">
                        <a:latin typeface="Cambria Math" panose="02040503050406030204" pitchFamily="18" charset="0"/>
                      </a:rPr>
                      <m:t>𝑡</m:t>
                    </m:r>
                  </m:oMath>
                </a14:m>
                <a:r>
                  <a:rPr lang="es-CR" dirty="0"/>
                  <a:t> en </a:t>
                </a:r>
                <a14:m>
                  <m:oMath xmlns:m="http://schemas.openxmlformats.org/officeDocument/2006/math">
                    <m:r>
                      <a:rPr lang="en-CA" i="1">
                        <a:latin typeface="Cambria Math" panose="02040503050406030204" pitchFamily="18" charset="0"/>
                      </a:rPr>
                      <m:t>𝑐</m:t>
                    </m:r>
                    <m:d>
                      <m:dPr>
                        <m:ctrlPr>
                          <a:rPr lang="en-CA" i="1">
                            <a:latin typeface="Cambria Math" panose="02040503050406030204" pitchFamily="18" charset="0"/>
                          </a:rPr>
                        </m:ctrlPr>
                      </m:dPr>
                      <m:e>
                        <m:r>
                          <a:rPr lang="en-CA" i="1">
                            <a:latin typeface="Cambria Math" panose="02040503050406030204" pitchFamily="18" charset="0"/>
                          </a:rPr>
                          <m:t>𝑡</m:t>
                        </m:r>
                      </m:e>
                    </m:d>
                    <m:r>
                      <a:rPr lang="en-CA" b="0" i="1" smtClean="0">
                        <a:latin typeface="Cambria Math" panose="02040503050406030204" pitchFamily="18" charset="0"/>
                      </a:rPr>
                      <m:t>=0.9</m:t>
                    </m:r>
                    <m:r>
                      <a:rPr lang="en-CA" i="1">
                        <a:latin typeface="Cambria Math" panose="02040503050406030204" pitchFamily="18" charset="0"/>
                      </a:rPr>
                      <m:t> </m:t>
                    </m:r>
                  </m:oMath>
                </a14:m>
                <a:r>
                  <a:rPr lang="es-CR" dirty="0"/>
                  <a:t>y </a:t>
                </a:r>
                <a14:m>
                  <m:oMath xmlns:m="http://schemas.openxmlformats.org/officeDocument/2006/math">
                    <m:r>
                      <a:rPr lang="en-CA" i="1">
                        <a:latin typeface="Cambria Math" panose="02040503050406030204" pitchFamily="18" charset="0"/>
                      </a:rPr>
                      <m:t>0.</m:t>
                    </m:r>
                    <m:r>
                      <a:rPr lang="en-CA" b="0" i="1" smtClean="0">
                        <a:latin typeface="Cambria Math" panose="02040503050406030204" pitchFamily="18" charset="0"/>
                      </a:rPr>
                      <m:t>1</m:t>
                    </m:r>
                    <m:r>
                      <a:rPr lang="en-CA" i="1">
                        <a:latin typeface="Cambria Math" panose="02040503050406030204" pitchFamily="18" charset="0"/>
                      </a:rPr>
                      <m:t> </m:t>
                    </m:r>
                  </m:oMath>
                </a14:m>
                <a:endParaRPr lang="es-CR" dirty="0"/>
              </a:p>
              <a:p>
                <a:pPr lvl="1"/>
                <a:endParaRPr lang="es-CR" dirty="0"/>
              </a:p>
              <a:p>
                <a:pPr marL="0" indent="0">
                  <a:buNone/>
                </a:pPr>
                <a14:m>
                  <m:oMathPara xmlns:m="http://schemas.openxmlformats.org/officeDocument/2006/math">
                    <m:oMathParaPr>
                      <m:jc m:val="centerGroup"/>
                    </m:oMathParaPr>
                    <m:oMath xmlns:m="http://schemas.openxmlformats.org/officeDocument/2006/math">
                      <m:sSub>
                        <m:sSubPr>
                          <m:ctrlPr>
                            <a:rPr lang="es-CR" i="1" smtClean="0">
                              <a:latin typeface="Cambria Math" panose="02040503050406030204" pitchFamily="18" charset="0"/>
                            </a:rPr>
                          </m:ctrlPr>
                        </m:sSubPr>
                        <m:e>
                          <m:r>
                            <a:rPr lang="en-CA" b="0" i="1" smtClean="0">
                              <a:latin typeface="Cambria Math" panose="02040503050406030204" pitchFamily="18" charset="0"/>
                            </a:rPr>
                            <m:t>𝑇</m:t>
                          </m:r>
                        </m:e>
                        <m:sub>
                          <m:r>
                            <a:rPr lang="en-CA" b="0" i="1" smtClean="0">
                              <a:latin typeface="Cambria Math" panose="02040503050406030204" pitchFamily="18" charset="0"/>
                            </a:rPr>
                            <m:t>𝑟</m:t>
                          </m:r>
                        </m:sub>
                      </m:sSub>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2.31</m:t>
                          </m:r>
                        </m:num>
                        <m:den>
                          <m:r>
                            <a:rPr lang="en-CA" b="0" i="1" smtClean="0">
                              <a:latin typeface="Cambria Math" panose="02040503050406030204" pitchFamily="18" charset="0"/>
                            </a:rPr>
                            <m:t>𝑎</m:t>
                          </m:r>
                        </m:den>
                      </m:f>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0.11</m:t>
                          </m:r>
                        </m:num>
                        <m:den>
                          <m:r>
                            <a:rPr lang="en-CA" b="0" i="1" smtClean="0">
                              <a:latin typeface="Cambria Math" panose="02040503050406030204" pitchFamily="18" charset="0"/>
                            </a:rPr>
                            <m:t>𝑎</m:t>
                          </m:r>
                        </m:den>
                      </m:f>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2.2</m:t>
                          </m:r>
                        </m:num>
                        <m:den>
                          <m:r>
                            <a:rPr lang="en-CA" b="0" i="1" smtClean="0">
                              <a:latin typeface="Cambria Math" panose="02040503050406030204" pitchFamily="18" charset="0"/>
                            </a:rPr>
                            <m:t>𝑎</m:t>
                          </m:r>
                        </m:den>
                      </m:f>
                    </m:oMath>
                  </m:oMathPara>
                </a14:m>
                <a:endParaRPr lang="es-CR" dirty="0"/>
              </a:p>
            </p:txBody>
          </p:sp>
        </mc:Choice>
        <mc:Fallback xmlns="">
          <p:sp>
            <p:nvSpPr>
              <p:cNvPr id="8" name="Content Placeholder 7">
                <a:extLst>
                  <a:ext uri="{FF2B5EF4-FFF2-40B4-BE49-F238E27FC236}">
                    <a16:creationId xmlns:a16="http://schemas.microsoft.com/office/drawing/2014/main" id="{B8E25552-CD22-48B3-8268-0698A63589F1}"/>
                  </a:ext>
                </a:extLst>
              </p:cNvPr>
              <p:cNvSpPr>
                <a:spLocks noGrp="1" noRot="1" noChangeAspect="1" noMove="1" noResize="1" noEditPoints="1" noAdjustHandles="1" noChangeArrowheads="1" noChangeShapeType="1" noTextEdit="1"/>
              </p:cNvSpPr>
              <p:nvPr>
                <p:ph sz="half" idx="2"/>
              </p:nvPr>
            </p:nvSpPr>
            <p:spPr>
              <a:blipFill>
                <a:blip r:embed="rId2"/>
                <a:stretch>
                  <a:fillRect/>
                </a:stretch>
              </a:blipFill>
            </p:spPr>
            <p:txBody>
              <a:bodyPr/>
              <a:lstStyle/>
              <a:p>
                <a:r>
                  <a:rPr lang="es-CR">
                    <a:noFill/>
                  </a:rPr>
                  <a:t> </a:t>
                </a:r>
              </a:p>
            </p:txBody>
          </p:sp>
        </mc:Fallback>
      </mc:AlternateContent>
      <p:sp>
        <p:nvSpPr>
          <p:cNvPr id="9" name="Text Placeholder 8">
            <a:extLst>
              <a:ext uri="{FF2B5EF4-FFF2-40B4-BE49-F238E27FC236}">
                <a16:creationId xmlns:a16="http://schemas.microsoft.com/office/drawing/2014/main" id="{4C6B8145-399B-441C-BC5E-0E5B3115B0D4}"/>
              </a:ext>
            </a:extLst>
          </p:cNvPr>
          <p:cNvSpPr>
            <a:spLocks noGrp="1"/>
          </p:cNvSpPr>
          <p:nvPr>
            <p:ph type="body" sz="quarter" idx="3"/>
          </p:nvPr>
        </p:nvSpPr>
        <p:spPr/>
        <p:txBody>
          <a:bodyPr/>
          <a:lstStyle/>
          <a:p>
            <a:r>
              <a:rPr lang="es-CR" dirty="0"/>
              <a:t>Tiempo de Estabilización</a:t>
            </a:r>
          </a:p>
        </p:txBody>
      </p:sp>
      <mc:AlternateContent xmlns:mc="http://schemas.openxmlformats.org/markup-compatibility/2006" xmlns:a14="http://schemas.microsoft.com/office/drawing/2010/main">
        <mc:Choice Requires="a14">
          <p:sp>
            <p:nvSpPr>
              <p:cNvPr id="10" name="Content Placeholder 9">
                <a:extLst>
                  <a:ext uri="{FF2B5EF4-FFF2-40B4-BE49-F238E27FC236}">
                    <a16:creationId xmlns:a16="http://schemas.microsoft.com/office/drawing/2014/main" id="{E972B4ED-BE31-4B6E-82D0-CFE68193775A}"/>
                  </a:ext>
                </a:extLst>
              </p:cNvPr>
              <p:cNvSpPr>
                <a:spLocks noGrp="1"/>
              </p:cNvSpPr>
              <p:nvPr>
                <p:ph sz="quarter" idx="4"/>
              </p:nvPr>
            </p:nvSpPr>
            <p:spPr/>
            <p:txBody>
              <a:bodyPr>
                <a:normAutofit fontScale="92500" lnSpcReduction="10000"/>
              </a:bodyPr>
              <a:lstStyle/>
              <a:p>
                <a:r>
                  <a:rPr lang="es-CR" dirty="0"/>
                  <a:t>El tiempo de estabilización es el tiempo para que la respuesta se llega y se mantiene dentro de 2% de su valor final</a:t>
                </a:r>
              </a:p>
              <a:p>
                <a:endParaRPr lang="es-CR" dirty="0"/>
              </a:p>
              <a:p>
                <a:pPr lvl="1"/>
                <a:r>
                  <a:rPr lang="es-CR" dirty="0"/>
                  <a:t>Resuelve </a:t>
                </a:r>
                <a14:m>
                  <m:oMath xmlns:m="http://schemas.openxmlformats.org/officeDocument/2006/math">
                    <m:r>
                      <a:rPr lang="en-CA" sz="1800" i="1">
                        <a:latin typeface="Cambria Math" panose="02040503050406030204" pitchFamily="18" charset="0"/>
                      </a:rPr>
                      <m:t>𝑐</m:t>
                    </m:r>
                    <m:d>
                      <m:dPr>
                        <m:ctrlPr>
                          <a:rPr lang="en-CA" sz="1800" i="1">
                            <a:latin typeface="Cambria Math" panose="02040503050406030204" pitchFamily="18" charset="0"/>
                          </a:rPr>
                        </m:ctrlPr>
                      </m:dPr>
                      <m:e>
                        <m:r>
                          <a:rPr lang="en-CA" sz="1800" i="1">
                            <a:latin typeface="Cambria Math" panose="02040503050406030204" pitchFamily="18" charset="0"/>
                          </a:rPr>
                          <m:t>𝑡</m:t>
                        </m:r>
                      </m:e>
                    </m:d>
                    <m:r>
                      <a:rPr lang="en-CA" sz="1800" i="1">
                        <a:latin typeface="Cambria Math" panose="02040503050406030204" pitchFamily="18" charset="0"/>
                      </a:rPr>
                      <m:t>=</m:t>
                    </m:r>
                    <m:sSub>
                      <m:sSubPr>
                        <m:ctrlPr>
                          <a:rPr lang="en-CA" sz="1800" i="1">
                            <a:latin typeface="Cambria Math" panose="02040503050406030204" pitchFamily="18" charset="0"/>
                          </a:rPr>
                        </m:ctrlPr>
                      </m:sSubPr>
                      <m:e>
                        <m:r>
                          <a:rPr lang="en-CA" sz="1800" i="1">
                            <a:latin typeface="Cambria Math" panose="02040503050406030204" pitchFamily="18" charset="0"/>
                          </a:rPr>
                          <m:t>𝑐</m:t>
                        </m:r>
                      </m:e>
                      <m:sub>
                        <m:r>
                          <a:rPr lang="en-CA" sz="1800" i="1">
                            <a:latin typeface="Cambria Math" panose="02040503050406030204" pitchFamily="18" charset="0"/>
                          </a:rPr>
                          <m:t>𝑓</m:t>
                        </m:r>
                      </m:sub>
                    </m:sSub>
                    <m:d>
                      <m:dPr>
                        <m:ctrlPr>
                          <a:rPr lang="en-CA" sz="1800" i="1">
                            <a:latin typeface="Cambria Math" panose="02040503050406030204" pitchFamily="18" charset="0"/>
                          </a:rPr>
                        </m:ctrlPr>
                      </m:dPr>
                      <m:e>
                        <m:r>
                          <a:rPr lang="en-CA" sz="1800" i="1">
                            <a:latin typeface="Cambria Math" panose="02040503050406030204" pitchFamily="18" charset="0"/>
                          </a:rPr>
                          <m:t>𝑡</m:t>
                        </m:r>
                      </m:e>
                    </m:d>
                    <m:r>
                      <a:rPr lang="en-CA" sz="1800" i="1">
                        <a:latin typeface="Cambria Math" panose="02040503050406030204" pitchFamily="18" charset="0"/>
                      </a:rPr>
                      <m:t>+</m:t>
                    </m:r>
                    <m:sSub>
                      <m:sSubPr>
                        <m:ctrlPr>
                          <a:rPr lang="en-CA" sz="1800" i="1">
                            <a:latin typeface="Cambria Math" panose="02040503050406030204" pitchFamily="18" charset="0"/>
                          </a:rPr>
                        </m:ctrlPr>
                      </m:sSubPr>
                      <m:e>
                        <m:r>
                          <a:rPr lang="en-CA" sz="1800" i="1">
                            <a:latin typeface="Cambria Math" panose="02040503050406030204" pitchFamily="18" charset="0"/>
                          </a:rPr>
                          <m:t>𝑐</m:t>
                        </m:r>
                      </m:e>
                      <m:sub>
                        <m:r>
                          <a:rPr lang="en-CA" sz="1800" i="1">
                            <a:latin typeface="Cambria Math" panose="02040503050406030204" pitchFamily="18" charset="0"/>
                          </a:rPr>
                          <m:t>𝑛</m:t>
                        </m:r>
                      </m:sub>
                    </m:sSub>
                    <m:d>
                      <m:dPr>
                        <m:ctrlPr>
                          <a:rPr lang="en-CA" sz="1800" i="1">
                            <a:latin typeface="Cambria Math" panose="02040503050406030204" pitchFamily="18" charset="0"/>
                          </a:rPr>
                        </m:ctrlPr>
                      </m:dPr>
                      <m:e>
                        <m:r>
                          <a:rPr lang="en-CA" sz="1800" i="1">
                            <a:latin typeface="Cambria Math" panose="02040503050406030204" pitchFamily="18" charset="0"/>
                          </a:rPr>
                          <m:t>𝑡</m:t>
                        </m:r>
                      </m:e>
                    </m:d>
                    <m:r>
                      <a:rPr lang="en-CA" sz="1800" i="1">
                        <a:latin typeface="Cambria Math" panose="02040503050406030204" pitchFamily="18" charset="0"/>
                      </a:rPr>
                      <m:t>=1−</m:t>
                    </m:r>
                    <m:sSup>
                      <m:sSupPr>
                        <m:ctrlPr>
                          <a:rPr lang="en-CA" sz="1800" i="1">
                            <a:latin typeface="Cambria Math" panose="02040503050406030204" pitchFamily="18" charset="0"/>
                          </a:rPr>
                        </m:ctrlPr>
                      </m:sSupPr>
                      <m:e>
                        <m:r>
                          <a:rPr lang="en-CA" sz="1800" i="1">
                            <a:latin typeface="Cambria Math" panose="02040503050406030204" pitchFamily="18" charset="0"/>
                          </a:rPr>
                          <m:t>𝑒</m:t>
                        </m:r>
                      </m:e>
                      <m:sup>
                        <m:r>
                          <a:rPr lang="en-CA" sz="1800" i="1">
                            <a:latin typeface="Cambria Math" panose="02040503050406030204" pitchFamily="18" charset="0"/>
                          </a:rPr>
                          <m:t>−</m:t>
                        </m:r>
                        <m:r>
                          <a:rPr lang="en-CA" sz="1800" i="1">
                            <a:latin typeface="Cambria Math" panose="02040503050406030204" pitchFamily="18" charset="0"/>
                          </a:rPr>
                          <m:t>𝑎𝑡</m:t>
                        </m:r>
                      </m:sup>
                    </m:sSup>
                  </m:oMath>
                </a14:m>
                <a:r>
                  <a:rPr lang="es-CR" dirty="0"/>
                  <a:t> para </a:t>
                </a:r>
                <a14:m>
                  <m:oMath xmlns:m="http://schemas.openxmlformats.org/officeDocument/2006/math">
                    <m:r>
                      <a:rPr lang="en-CA" i="1">
                        <a:latin typeface="Cambria Math" panose="02040503050406030204" pitchFamily="18" charset="0"/>
                      </a:rPr>
                      <m:t>𝑡</m:t>
                    </m:r>
                  </m:oMath>
                </a14:m>
                <a:r>
                  <a:rPr lang="es-CR" dirty="0"/>
                  <a:t> en </a:t>
                </a:r>
                <a14:m>
                  <m:oMath xmlns:m="http://schemas.openxmlformats.org/officeDocument/2006/math">
                    <m:r>
                      <a:rPr lang="en-CA" i="1">
                        <a:latin typeface="Cambria Math" panose="02040503050406030204" pitchFamily="18" charset="0"/>
                      </a:rPr>
                      <m:t>𝑐</m:t>
                    </m:r>
                    <m:d>
                      <m:dPr>
                        <m:ctrlPr>
                          <a:rPr lang="en-CA" i="1">
                            <a:latin typeface="Cambria Math" panose="02040503050406030204" pitchFamily="18" charset="0"/>
                          </a:rPr>
                        </m:ctrlPr>
                      </m:dPr>
                      <m:e>
                        <m:r>
                          <a:rPr lang="en-CA" i="1">
                            <a:latin typeface="Cambria Math" panose="02040503050406030204" pitchFamily="18" charset="0"/>
                          </a:rPr>
                          <m:t>𝑡</m:t>
                        </m:r>
                      </m:e>
                    </m:d>
                    <m:r>
                      <a:rPr lang="en-CA" b="0" i="1" smtClean="0">
                        <a:latin typeface="Cambria Math" panose="02040503050406030204" pitchFamily="18" charset="0"/>
                      </a:rPr>
                      <m:t>=0.98</m:t>
                    </m:r>
                  </m:oMath>
                </a14:m>
                <a:endParaRPr lang="es-CR" dirty="0"/>
              </a:p>
              <a:p>
                <a:pPr lvl="1"/>
                <a:endParaRPr lang="es-CR" dirty="0"/>
              </a:p>
              <a:p>
                <a:pPr marL="0" indent="0">
                  <a:buNone/>
                </a:pPr>
                <a14:m>
                  <m:oMathPara xmlns:m="http://schemas.openxmlformats.org/officeDocument/2006/math">
                    <m:oMathParaPr>
                      <m:jc m:val="centerGroup"/>
                    </m:oMathParaPr>
                    <m:oMath xmlns:m="http://schemas.openxmlformats.org/officeDocument/2006/math">
                      <m:sSub>
                        <m:sSubPr>
                          <m:ctrlPr>
                            <a:rPr lang="es-CR" i="1" smtClean="0">
                              <a:latin typeface="Cambria Math" panose="02040503050406030204" pitchFamily="18" charset="0"/>
                            </a:rPr>
                          </m:ctrlPr>
                        </m:sSubPr>
                        <m:e>
                          <m:r>
                            <a:rPr lang="en-CA" b="0" i="1" smtClean="0">
                              <a:latin typeface="Cambria Math" panose="02040503050406030204" pitchFamily="18" charset="0"/>
                            </a:rPr>
                            <m:t>𝑇</m:t>
                          </m:r>
                        </m:e>
                        <m:sub>
                          <m:r>
                            <a:rPr lang="en-CA" b="0" i="1" smtClean="0">
                              <a:latin typeface="Cambria Math" panose="02040503050406030204" pitchFamily="18" charset="0"/>
                            </a:rPr>
                            <m:t>𝑠</m:t>
                          </m:r>
                        </m:sub>
                      </m:sSub>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4</m:t>
                          </m:r>
                        </m:num>
                        <m:den>
                          <m:r>
                            <a:rPr lang="en-CA" b="0" i="1" smtClean="0">
                              <a:latin typeface="Cambria Math" panose="02040503050406030204" pitchFamily="18" charset="0"/>
                            </a:rPr>
                            <m:t>𝑎</m:t>
                          </m:r>
                        </m:den>
                      </m:f>
                    </m:oMath>
                  </m:oMathPara>
                </a14:m>
                <a:endParaRPr lang="es-CR" dirty="0"/>
              </a:p>
              <a:p>
                <a:endParaRPr lang="es-CR" dirty="0"/>
              </a:p>
            </p:txBody>
          </p:sp>
        </mc:Choice>
        <mc:Fallback xmlns="">
          <p:sp>
            <p:nvSpPr>
              <p:cNvPr id="10" name="Content Placeholder 9">
                <a:extLst>
                  <a:ext uri="{FF2B5EF4-FFF2-40B4-BE49-F238E27FC236}">
                    <a16:creationId xmlns:a16="http://schemas.microsoft.com/office/drawing/2014/main" id="{E972B4ED-BE31-4B6E-82D0-CFE68193775A}"/>
                  </a:ext>
                </a:extLst>
              </p:cNvPr>
              <p:cNvSpPr>
                <a:spLocks noGrp="1" noRot="1" noChangeAspect="1" noMove="1" noResize="1" noEditPoints="1" noAdjustHandles="1" noChangeArrowheads="1" noChangeShapeType="1" noTextEdit="1"/>
              </p:cNvSpPr>
              <p:nvPr>
                <p:ph sz="quarter" idx="4"/>
              </p:nvPr>
            </p:nvSpPr>
            <p:spPr>
              <a:blipFill>
                <a:blip r:embed="rId3"/>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7505083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11B434-6104-4B1F-810A-A588A0C70B26}"/>
              </a:ext>
            </a:extLst>
          </p:cNvPr>
          <p:cNvSpPr>
            <a:spLocks noGrp="1"/>
          </p:cNvSpPr>
          <p:nvPr>
            <p:ph type="ctrTitle"/>
          </p:nvPr>
        </p:nvSpPr>
        <p:spPr/>
        <p:txBody>
          <a:bodyPr>
            <a:normAutofit/>
          </a:bodyPr>
          <a:lstStyle/>
          <a:p>
            <a:r>
              <a:rPr lang="es-CR" sz="6600" dirty="0"/>
              <a:t>Sistemas de Segundo Orden</a:t>
            </a:r>
          </a:p>
        </p:txBody>
      </p:sp>
      <p:sp>
        <p:nvSpPr>
          <p:cNvPr id="5" name="Subtitle 4">
            <a:extLst>
              <a:ext uri="{FF2B5EF4-FFF2-40B4-BE49-F238E27FC236}">
                <a16:creationId xmlns:a16="http://schemas.microsoft.com/office/drawing/2014/main" id="{54B49B25-78D2-4E67-B768-DFF81F8E34BC}"/>
              </a:ext>
            </a:extLst>
          </p:cNvPr>
          <p:cNvSpPr>
            <a:spLocks noGrp="1"/>
          </p:cNvSpPr>
          <p:nvPr>
            <p:ph type="subTitle" idx="1"/>
          </p:nvPr>
        </p:nvSpPr>
        <p:spPr/>
        <p:txBody>
          <a:bodyPr/>
          <a:lstStyle/>
          <a:p>
            <a:r>
              <a:rPr lang="es-CR" dirty="0"/>
              <a:t>Respuesta en el Tiempo</a:t>
            </a:r>
          </a:p>
        </p:txBody>
      </p:sp>
    </p:spTree>
    <p:extLst>
      <p:ext uri="{BB962C8B-B14F-4D97-AF65-F5344CB8AC3E}">
        <p14:creationId xmlns:p14="http://schemas.microsoft.com/office/powerpoint/2010/main" val="20844334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1FE2777-D6DA-427E-9C42-F1D5D4385419}"/>
              </a:ext>
            </a:extLst>
          </p:cNvPr>
          <p:cNvSpPr>
            <a:spLocks noGrp="1"/>
          </p:cNvSpPr>
          <p:nvPr>
            <p:ph type="title"/>
          </p:nvPr>
        </p:nvSpPr>
        <p:spPr/>
        <p:txBody>
          <a:bodyPr/>
          <a:lstStyle/>
          <a:p>
            <a:r>
              <a:rPr lang="es-CR" dirty="0"/>
              <a:t>Sistemas de Segundo Orden</a:t>
            </a:r>
          </a:p>
        </p:txBody>
      </p:sp>
      <p:sp>
        <p:nvSpPr>
          <p:cNvPr id="8" name="Content Placeholder 7">
            <a:extLst>
              <a:ext uri="{FF2B5EF4-FFF2-40B4-BE49-F238E27FC236}">
                <a16:creationId xmlns:a16="http://schemas.microsoft.com/office/drawing/2014/main" id="{9C519988-8ED7-458A-82BD-2868A87F28C8}"/>
              </a:ext>
            </a:extLst>
          </p:cNvPr>
          <p:cNvSpPr>
            <a:spLocks noGrp="1"/>
          </p:cNvSpPr>
          <p:nvPr>
            <p:ph idx="1"/>
          </p:nvPr>
        </p:nvSpPr>
        <p:spPr/>
        <p:txBody>
          <a:bodyPr/>
          <a:lstStyle/>
          <a:p>
            <a:r>
              <a:rPr lang="es-ES" dirty="0"/>
              <a:t>Las respuestas de los sistemas de segundo orden son más complicadas</a:t>
            </a:r>
            <a:endParaRPr lang="es-CR" dirty="0"/>
          </a:p>
          <a:p>
            <a:pPr lvl="1"/>
            <a:r>
              <a:rPr lang="es-ES" dirty="0"/>
              <a:t>Los parámetros de un sistema de primer orden solo afectan la velocidad de la respuesta, pero no su forma exponencial</a:t>
            </a:r>
            <a:endParaRPr lang="es-CR" dirty="0"/>
          </a:p>
          <a:p>
            <a:pPr lvl="1"/>
            <a:r>
              <a:rPr lang="es-ES" dirty="0"/>
              <a:t>Los parámetros de un sistema de segundo orden pueden afectar la forma de la respuesta, así como su velocidad</a:t>
            </a:r>
          </a:p>
          <a:p>
            <a:pPr lvl="2"/>
            <a:r>
              <a:rPr lang="es-ES" dirty="0"/>
              <a:t>Puede ser:</a:t>
            </a:r>
            <a:endParaRPr lang="es-CR" dirty="0"/>
          </a:p>
          <a:p>
            <a:pPr lvl="3"/>
            <a:r>
              <a:rPr lang="es-ES" dirty="0"/>
              <a:t>Similar a un sistema de primer orden</a:t>
            </a:r>
          </a:p>
          <a:p>
            <a:pPr lvl="3"/>
            <a:r>
              <a:rPr lang="es-ES" dirty="0"/>
              <a:t>Oscilación amortiguada</a:t>
            </a:r>
          </a:p>
          <a:p>
            <a:pPr lvl="3"/>
            <a:r>
              <a:rPr lang="es-ES" dirty="0"/>
              <a:t>Oscilación pura</a:t>
            </a:r>
            <a:endParaRPr lang="es-CR" dirty="0"/>
          </a:p>
        </p:txBody>
      </p:sp>
    </p:spTree>
    <p:extLst>
      <p:ext uri="{BB962C8B-B14F-4D97-AF65-F5344CB8AC3E}">
        <p14:creationId xmlns:p14="http://schemas.microsoft.com/office/powerpoint/2010/main" val="2619448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1FE2777-D6DA-427E-9C42-F1D5D4385419}"/>
              </a:ext>
            </a:extLst>
          </p:cNvPr>
          <p:cNvSpPr>
            <a:spLocks noGrp="1"/>
          </p:cNvSpPr>
          <p:nvPr>
            <p:ph type="title"/>
          </p:nvPr>
        </p:nvSpPr>
        <p:spPr/>
        <p:txBody>
          <a:bodyPr/>
          <a:lstStyle/>
          <a:p>
            <a:r>
              <a:rPr lang="es-CR" dirty="0"/>
              <a:t>Sistemas de Segundo Orden</a:t>
            </a:r>
          </a:p>
        </p:txBody>
      </p:sp>
      <p:sp>
        <p:nvSpPr>
          <p:cNvPr id="8" name="Content Placeholder 7">
            <a:extLst>
              <a:ext uri="{FF2B5EF4-FFF2-40B4-BE49-F238E27FC236}">
                <a16:creationId xmlns:a16="http://schemas.microsoft.com/office/drawing/2014/main" id="{9C519988-8ED7-458A-82BD-2868A87F28C8}"/>
              </a:ext>
            </a:extLst>
          </p:cNvPr>
          <p:cNvSpPr>
            <a:spLocks noGrp="1"/>
          </p:cNvSpPr>
          <p:nvPr>
            <p:ph sz="half" idx="1"/>
          </p:nvPr>
        </p:nvSpPr>
        <p:spPr/>
        <p:txBody>
          <a:bodyPr>
            <a:normAutofit fontScale="92500" lnSpcReduction="10000"/>
          </a:bodyPr>
          <a:lstStyle/>
          <a:p>
            <a:r>
              <a:rPr lang="es-ES" dirty="0"/>
              <a:t>El caso general tiene dos polos finitos y ningún cero</a:t>
            </a:r>
          </a:p>
          <a:p>
            <a:pPr lvl="1"/>
            <a:r>
              <a:rPr lang="es-ES" dirty="0"/>
              <a:t>El término numerador es un factor de escala simple que no afecta la forma</a:t>
            </a:r>
          </a:p>
          <a:p>
            <a:pPr lvl="1"/>
            <a:endParaRPr lang="es-ES" dirty="0"/>
          </a:p>
          <a:p>
            <a:r>
              <a:rPr lang="es-ES" dirty="0"/>
              <a:t>Los valores relativos de a y b dan como resultado sistemas que son:</a:t>
            </a:r>
          </a:p>
          <a:p>
            <a:pPr lvl="1"/>
            <a:r>
              <a:rPr lang="es-ES" dirty="0"/>
              <a:t>Sobre Amortiguado</a:t>
            </a:r>
          </a:p>
          <a:p>
            <a:pPr lvl="1"/>
            <a:r>
              <a:rPr lang="es-ES" dirty="0"/>
              <a:t>Sub Amortiguado</a:t>
            </a:r>
          </a:p>
          <a:p>
            <a:pPr lvl="1"/>
            <a:r>
              <a:rPr lang="es-ES" dirty="0"/>
              <a:t>Sin Amortiguar</a:t>
            </a:r>
          </a:p>
          <a:p>
            <a:pPr lvl="1"/>
            <a:r>
              <a:rPr lang="es-ES" dirty="0"/>
              <a:t>Críticamente Amortiguado</a:t>
            </a:r>
            <a:endParaRPr lang="es-CR" dirty="0"/>
          </a:p>
        </p:txBody>
      </p:sp>
      <p:pic>
        <p:nvPicPr>
          <p:cNvPr id="6" name="Content Placeholder 5">
            <a:extLst>
              <a:ext uri="{FF2B5EF4-FFF2-40B4-BE49-F238E27FC236}">
                <a16:creationId xmlns:a16="http://schemas.microsoft.com/office/drawing/2014/main" id="{B4A74283-4D4D-48B0-B531-E8ADC87CD991}"/>
              </a:ext>
            </a:extLst>
          </p:cNvPr>
          <p:cNvPicPr>
            <a:picLocks noGrp="1" noChangeAspect="1"/>
          </p:cNvPicPr>
          <p:nvPr>
            <p:ph sz="half" idx="2"/>
          </p:nvPr>
        </p:nvPicPr>
        <p:blipFill>
          <a:blip r:embed="rId2"/>
          <a:stretch>
            <a:fillRect/>
          </a:stretch>
        </p:blipFill>
        <p:spPr>
          <a:xfrm>
            <a:off x="7115846" y="1825625"/>
            <a:ext cx="3441945" cy="4351338"/>
          </a:xfrm>
          <a:prstGeom prst="rect">
            <a:avLst/>
          </a:prstGeom>
        </p:spPr>
      </p:pic>
    </p:spTree>
    <p:extLst>
      <p:ext uri="{BB962C8B-B14F-4D97-AF65-F5344CB8AC3E}">
        <p14:creationId xmlns:p14="http://schemas.microsoft.com/office/powerpoint/2010/main" val="3275930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8B4F1-4C71-4069-9AA9-CDE5064314E3}"/>
              </a:ext>
            </a:extLst>
          </p:cNvPr>
          <p:cNvSpPr>
            <a:spLocks noGrp="1"/>
          </p:cNvSpPr>
          <p:nvPr>
            <p:ph type="title"/>
          </p:nvPr>
        </p:nvSpPr>
        <p:spPr/>
        <p:txBody>
          <a:bodyPr/>
          <a:lstStyle/>
          <a:p>
            <a:r>
              <a:rPr lang="es-CR" dirty="0"/>
              <a:t>Respuesta del Sistema</a:t>
            </a:r>
          </a:p>
        </p:txBody>
      </p:sp>
      <p:sp>
        <p:nvSpPr>
          <p:cNvPr id="3" name="Content Placeholder 2">
            <a:extLst>
              <a:ext uri="{FF2B5EF4-FFF2-40B4-BE49-F238E27FC236}">
                <a16:creationId xmlns:a16="http://schemas.microsoft.com/office/drawing/2014/main" id="{FB14B0BB-5335-4887-9F86-EFCB25663985}"/>
              </a:ext>
            </a:extLst>
          </p:cNvPr>
          <p:cNvSpPr>
            <a:spLocks noGrp="1"/>
          </p:cNvSpPr>
          <p:nvPr>
            <p:ph idx="1"/>
          </p:nvPr>
        </p:nvSpPr>
        <p:spPr/>
        <p:txBody>
          <a:bodyPr>
            <a:normAutofit fontScale="92500"/>
          </a:bodyPr>
          <a:lstStyle/>
          <a:p>
            <a:r>
              <a:rPr lang="es-ES" dirty="0"/>
              <a:t>La respuesta de salida de un sistema es la suma de dos respuestas</a:t>
            </a:r>
            <a:endParaRPr lang="es-CR" dirty="0"/>
          </a:p>
          <a:p>
            <a:pPr lvl="1"/>
            <a:r>
              <a:rPr lang="es-CR" dirty="0"/>
              <a:t>La </a:t>
            </a:r>
            <a:r>
              <a:rPr lang="es-CR" b="1" i="1" u="sng" dirty="0"/>
              <a:t>respuesta forzada</a:t>
            </a:r>
          </a:p>
          <a:p>
            <a:pPr lvl="1"/>
            <a:r>
              <a:rPr lang="es-CR" dirty="0"/>
              <a:t>La </a:t>
            </a:r>
            <a:r>
              <a:rPr lang="es-CR" b="1" i="1" u="sng" dirty="0"/>
              <a:t>respuesta natural</a:t>
            </a:r>
          </a:p>
          <a:p>
            <a:pPr lvl="1"/>
            <a:endParaRPr lang="es-CR" b="1" i="1" u="sng" dirty="0"/>
          </a:p>
          <a:p>
            <a:r>
              <a:rPr lang="es-ES" dirty="0"/>
              <a:t>Estas respuestas pueden analizarse con técnicas como solución de la ecuación diferencial o Laplace</a:t>
            </a:r>
            <a:endParaRPr lang="es-CR" dirty="0"/>
          </a:p>
          <a:p>
            <a:pPr lvl="1"/>
            <a:r>
              <a:rPr lang="es-ES" dirty="0"/>
              <a:t>Estos son métodos laboriosos y que requieren mucho tiempo</a:t>
            </a:r>
          </a:p>
          <a:p>
            <a:pPr lvl="1"/>
            <a:endParaRPr lang="es-CR" dirty="0"/>
          </a:p>
          <a:p>
            <a:r>
              <a:rPr lang="es-ES" dirty="0"/>
              <a:t>Se pueden obtener resultados más rápidos con métodos </a:t>
            </a:r>
            <a:r>
              <a:rPr lang="es-ES" b="1" i="1" u="sng" dirty="0"/>
              <a:t>cualitativos</a:t>
            </a:r>
            <a:endParaRPr lang="es-CR" b="1" i="1" u="sng" dirty="0"/>
          </a:p>
          <a:p>
            <a:pPr lvl="1"/>
            <a:r>
              <a:rPr lang="es-ES" dirty="0"/>
              <a:t>Proporcionen un manejo rápido del comportamiento general de un sistema</a:t>
            </a:r>
            <a:endParaRPr lang="es-CR" dirty="0"/>
          </a:p>
          <a:p>
            <a:pPr lvl="1"/>
            <a:r>
              <a:rPr lang="es-CR" dirty="0"/>
              <a:t>Resultados inexactos pero “suficientemente buenos”</a:t>
            </a:r>
          </a:p>
        </p:txBody>
      </p:sp>
    </p:spTree>
    <p:extLst>
      <p:ext uri="{BB962C8B-B14F-4D97-AF65-F5344CB8AC3E}">
        <p14:creationId xmlns:p14="http://schemas.microsoft.com/office/powerpoint/2010/main" val="11445718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1FE2777-D6DA-427E-9C42-F1D5D4385419}"/>
              </a:ext>
            </a:extLst>
          </p:cNvPr>
          <p:cNvSpPr>
            <a:spLocks noGrp="1"/>
          </p:cNvSpPr>
          <p:nvPr>
            <p:ph type="title"/>
          </p:nvPr>
        </p:nvSpPr>
        <p:spPr/>
        <p:txBody>
          <a:bodyPr/>
          <a:lstStyle/>
          <a:p>
            <a:r>
              <a:rPr lang="es-CR" dirty="0"/>
              <a:t>Respuesta Sobre Amortiguada</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BD51F881-655A-4E95-B6E6-A1FC3E5620C6}"/>
                  </a:ext>
                </a:extLst>
              </p:cNvPr>
              <p:cNvSpPr>
                <a:spLocks noGrp="1"/>
              </p:cNvSpPr>
              <p:nvPr>
                <p:ph sz="half" idx="2"/>
              </p:nvPr>
            </p:nvSpPr>
            <p:spPr/>
            <p:txBody>
              <a:bodyPr/>
              <a:lstStyle/>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𝐶</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9</m:t>
                          </m:r>
                        </m:num>
                        <m:den>
                          <m:r>
                            <a:rPr lang="en-CA" b="0" i="1" smtClean="0">
                              <a:latin typeface="Cambria Math" panose="02040503050406030204" pitchFamily="18" charset="0"/>
                            </a:rPr>
                            <m:t>𝑠</m:t>
                          </m:r>
                          <m:d>
                            <m:dPr>
                              <m:ctrlPr>
                                <a:rPr lang="en-CA" b="0" i="1" smtClean="0">
                                  <a:latin typeface="Cambria Math" panose="02040503050406030204" pitchFamily="18" charset="0"/>
                                </a:rPr>
                              </m:ctrlPr>
                            </m:dPr>
                            <m:e>
                              <m:sSup>
                                <m:sSupPr>
                                  <m:ctrlPr>
                                    <a:rPr lang="en-CA" b="0" i="1" smtClean="0">
                                      <a:latin typeface="Cambria Math" panose="02040503050406030204" pitchFamily="18" charset="0"/>
                                    </a:rPr>
                                  </m:ctrlPr>
                                </m:sSupPr>
                                <m:e>
                                  <m:r>
                                    <a:rPr lang="en-CA" b="0" i="1" smtClean="0">
                                      <a:latin typeface="Cambria Math" panose="02040503050406030204" pitchFamily="18" charset="0"/>
                                    </a:rPr>
                                    <m:t>𝑠</m:t>
                                  </m:r>
                                </m:e>
                                <m:sup>
                                  <m:r>
                                    <a:rPr lang="en-CA" b="0" i="1" smtClean="0">
                                      <a:latin typeface="Cambria Math" panose="02040503050406030204" pitchFamily="18" charset="0"/>
                                    </a:rPr>
                                    <m:t>2</m:t>
                                  </m:r>
                                </m:sup>
                              </m:sSup>
                              <m:r>
                                <a:rPr lang="en-CA" b="0" i="1" smtClean="0">
                                  <a:latin typeface="Cambria Math" panose="02040503050406030204" pitchFamily="18" charset="0"/>
                                </a:rPr>
                                <m:t>+9</m:t>
                              </m:r>
                              <m:r>
                                <a:rPr lang="en-CA" b="0" i="1" smtClean="0">
                                  <a:latin typeface="Cambria Math" panose="02040503050406030204" pitchFamily="18" charset="0"/>
                                </a:rPr>
                                <m:t>𝑠</m:t>
                              </m:r>
                              <m:r>
                                <a:rPr lang="en-CA" b="0" i="1" smtClean="0">
                                  <a:latin typeface="Cambria Math" panose="02040503050406030204" pitchFamily="18" charset="0"/>
                                </a:rPr>
                                <m:t>+9</m:t>
                              </m:r>
                            </m:e>
                          </m:d>
                        </m:den>
                      </m:f>
                    </m:oMath>
                  </m:oMathPara>
                </a14:m>
                <a:endParaRPr lang="en-CA" b="0"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9</m:t>
                          </m:r>
                        </m:num>
                        <m:den>
                          <m:r>
                            <a:rPr lang="en-CA" i="1">
                              <a:latin typeface="Cambria Math" panose="02040503050406030204" pitchFamily="18" charset="0"/>
                            </a:rPr>
                            <m:t>𝑠</m:t>
                          </m:r>
                          <m:d>
                            <m:dPr>
                              <m:ctrlPr>
                                <a:rPr lang="en-CA" i="1">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+7.854</m:t>
                              </m:r>
                            </m:e>
                          </m:d>
                          <m:d>
                            <m:dPr>
                              <m:ctrlPr>
                                <a:rPr lang="en-CA"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+1.146</m:t>
                              </m:r>
                            </m:e>
                          </m:d>
                        </m:den>
                      </m:f>
                    </m:oMath>
                  </m:oMathPara>
                </a14:m>
                <a:endParaRPr lang="es-CR"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𝐾</m:t>
                          </m:r>
                        </m:e>
                        <m:sub>
                          <m:r>
                            <a:rPr lang="en-CA" b="0" i="1" smtClean="0">
                              <a:latin typeface="Cambria Math" panose="02040503050406030204" pitchFamily="18" charset="0"/>
                            </a:rPr>
                            <m:t>1</m:t>
                          </m:r>
                        </m:sub>
                      </m:sSub>
                      <m:r>
                        <a:rPr lang="en-CA" b="0" i="1" smtClean="0">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𝐾</m:t>
                          </m:r>
                        </m:e>
                        <m:sub>
                          <m:r>
                            <a:rPr lang="en-CA" b="0" i="1" smtClean="0">
                              <a:latin typeface="Cambria Math" panose="02040503050406030204" pitchFamily="18" charset="0"/>
                            </a:rPr>
                            <m:t>2</m:t>
                          </m:r>
                        </m:sub>
                      </m:sSub>
                      <m:sSup>
                        <m:sSupPr>
                          <m:ctrlPr>
                            <a:rPr lang="en-CA" i="1" smtClean="0">
                              <a:latin typeface="Cambria Math" panose="02040503050406030204" pitchFamily="18" charset="0"/>
                            </a:rPr>
                          </m:ctrlPr>
                        </m:sSupPr>
                        <m:e>
                          <m:r>
                            <a:rPr lang="en-CA" b="0" i="1" smtClean="0">
                              <a:latin typeface="Cambria Math" panose="02040503050406030204" pitchFamily="18" charset="0"/>
                            </a:rPr>
                            <m:t>𝑒</m:t>
                          </m:r>
                        </m:e>
                        <m:sup>
                          <m:r>
                            <a:rPr lang="en-CA" b="0" i="1" smtClean="0">
                              <a:latin typeface="Cambria Math" panose="02040503050406030204" pitchFamily="18" charset="0"/>
                            </a:rPr>
                            <m:t>−7.854</m:t>
                          </m:r>
                          <m:r>
                            <a:rPr lang="en-CA" b="0" i="1" smtClean="0">
                              <a:latin typeface="Cambria Math" panose="02040503050406030204" pitchFamily="18" charset="0"/>
                            </a:rPr>
                            <m:t>𝑡</m:t>
                          </m:r>
                        </m:sup>
                      </m:sSup>
                      <m:r>
                        <a:rPr lang="en-CA" b="0" i="1" smtClean="0">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𝐾</m:t>
                          </m:r>
                        </m:e>
                        <m:sub>
                          <m:r>
                            <a:rPr lang="en-CA" i="1">
                              <a:latin typeface="Cambria Math" panose="02040503050406030204" pitchFamily="18" charset="0"/>
                            </a:rPr>
                            <m:t>2</m:t>
                          </m:r>
                        </m:sub>
                      </m:sSub>
                      <m:sSup>
                        <m:sSupPr>
                          <m:ctrlPr>
                            <a:rPr lang="en-CA" i="1">
                              <a:latin typeface="Cambria Math" panose="02040503050406030204" pitchFamily="18" charset="0"/>
                            </a:rPr>
                          </m:ctrlPr>
                        </m:sSupPr>
                        <m:e>
                          <m:r>
                            <a:rPr lang="en-CA" i="1">
                              <a:latin typeface="Cambria Math" panose="02040503050406030204" pitchFamily="18" charset="0"/>
                            </a:rPr>
                            <m:t>𝑒</m:t>
                          </m:r>
                        </m:e>
                        <m:sup>
                          <m:r>
                            <a:rPr lang="en-CA" i="1">
                              <a:latin typeface="Cambria Math" panose="02040503050406030204" pitchFamily="18" charset="0"/>
                            </a:rPr>
                            <m:t>−</m:t>
                          </m:r>
                          <m:r>
                            <a:rPr lang="en-CA" b="0" i="1" smtClean="0">
                              <a:latin typeface="Cambria Math" panose="02040503050406030204" pitchFamily="18" charset="0"/>
                            </a:rPr>
                            <m:t>1</m:t>
                          </m:r>
                          <m:r>
                            <a:rPr lang="en-CA" i="1">
                              <a:latin typeface="Cambria Math" panose="02040503050406030204" pitchFamily="18" charset="0"/>
                            </a:rPr>
                            <m:t>.</m:t>
                          </m:r>
                          <m:r>
                            <a:rPr lang="en-CA" b="0" i="1" smtClean="0">
                              <a:latin typeface="Cambria Math" panose="02040503050406030204" pitchFamily="18" charset="0"/>
                            </a:rPr>
                            <m:t>146</m:t>
                          </m:r>
                          <m:r>
                            <a:rPr lang="en-CA" i="1">
                              <a:latin typeface="Cambria Math" panose="02040503050406030204" pitchFamily="18" charset="0"/>
                            </a:rPr>
                            <m:t>𝑡</m:t>
                          </m:r>
                        </m:sup>
                      </m:sSup>
                    </m:oMath>
                  </m:oMathPara>
                </a14:m>
                <a:endParaRPr lang="es-CR" dirty="0"/>
              </a:p>
            </p:txBody>
          </p:sp>
        </mc:Choice>
        <mc:Fallback xmlns="">
          <p:sp>
            <p:nvSpPr>
              <p:cNvPr id="5" name="Content Placeholder 4">
                <a:extLst>
                  <a:ext uri="{FF2B5EF4-FFF2-40B4-BE49-F238E27FC236}">
                    <a16:creationId xmlns:a16="http://schemas.microsoft.com/office/drawing/2014/main" id="{BD51F881-655A-4E95-B6E6-A1FC3E5620C6}"/>
                  </a:ext>
                </a:extLst>
              </p:cNvPr>
              <p:cNvSpPr>
                <a:spLocks noGrp="1" noRot="1" noChangeAspect="1" noMove="1" noResize="1" noEditPoints="1" noAdjustHandles="1" noChangeArrowheads="1" noChangeShapeType="1" noTextEdit="1"/>
              </p:cNvSpPr>
              <p:nvPr>
                <p:ph sz="half" idx="2"/>
              </p:nvPr>
            </p:nvSpPr>
            <p:spPr>
              <a:blipFill>
                <a:blip r:embed="rId2"/>
                <a:stretch>
                  <a:fillRect/>
                </a:stretch>
              </a:blipFill>
            </p:spPr>
            <p:txBody>
              <a:bodyPr/>
              <a:lstStyle/>
              <a:p>
                <a:r>
                  <a:rPr lang="es-CR">
                    <a:noFill/>
                  </a:rPr>
                  <a:t> </a:t>
                </a:r>
              </a:p>
            </p:txBody>
          </p:sp>
        </mc:Fallback>
      </mc:AlternateContent>
      <p:sp>
        <p:nvSpPr>
          <p:cNvPr id="10" name="Content Placeholder 7">
            <a:extLst>
              <a:ext uri="{FF2B5EF4-FFF2-40B4-BE49-F238E27FC236}">
                <a16:creationId xmlns:a16="http://schemas.microsoft.com/office/drawing/2014/main" id="{4F5E1032-CB2E-439A-8523-F1A87B72D37B}"/>
              </a:ext>
            </a:extLst>
          </p:cNvPr>
          <p:cNvSpPr>
            <a:spLocks noGrp="1"/>
          </p:cNvSpPr>
          <p:nvPr>
            <p:ph sz="half" idx="1"/>
          </p:nvPr>
        </p:nvSpPr>
        <p:spPr>
          <a:xfrm>
            <a:off x="1120775" y="1825625"/>
            <a:ext cx="5024438" cy="4351338"/>
          </a:xfrm>
        </p:spPr>
        <p:txBody>
          <a:bodyPr>
            <a:normAutofit/>
          </a:bodyPr>
          <a:lstStyle/>
          <a:p>
            <a:r>
              <a:rPr lang="es-ES" dirty="0"/>
              <a:t>Tiene un polo en el origen de la entrada escalón unitario</a:t>
            </a:r>
          </a:p>
          <a:p>
            <a:pPr lvl="1"/>
            <a:r>
              <a:rPr lang="es-ES" dirty="0"/>
              <a:t>Produce la constante respuesta forzada</a:t>
            </a:r>
          </a:p>
          <a:p>
            <a:pPr lvl="1"/>
            <a:endParaRPr lang="es-ES" dirty="0"/>
          </a:p>
          <a:p>
            <a:r>
              <a:rPr lang="es-ES" dirty="0"/>
              <a:t>Tiene dos polos reales del sistema.</a:t>
            </a:r>
          </a:p>
          <a:p>
            <a:pPr lvl="1"/>
            <a:r>
              <a:rPr lang="es-ES" dirty="0"/>
              <a:t>Genera una respuesta natural exponencial cuya frecuencia exponencial es igual a la posición del polo</a:t>
            </a:r>
            <a:endParaRPr lang="es-CR" dirty="0"/>
          </a:p>
        </p:txBody>
      </p:sp>
    </p:spTree>
    <p:extLst>
      <p:ext uri="{BB962C8B-B14F-4D97-AF65-F5344CB8AC3E}">
        <p14:creationId xmlns:p14="http://schemas.microsoft.com/office/powerpoint/2010/main" val="11323669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1FE2777-D6DA-427E-9C42-F1D5D4385419}"/>
              </a:ext>
            </a:extLst>
          </p:cNvPr>
          <p:cNvSpPr>
            <a:spLocks noGrp="1"/>
          </p:cNvSpPr>
          <p:nvPr>
            <p:ph type="title"/>
          </p:nvPr>
        </p:nvSpPr>
        <p:spPr/>
        <p:txBody>
          <a:bodyPr/>
          <a:lstStyle/>
          <a:p>
            <a:r>
              <a:rPr lang="es-CR" dirty="0"/>
              <a:t>Respuesta Sub Amortiguada</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BD51F881-655A-4E95-B6E6-A1FC3E5620C6}"/>
                  </a:ext>
                </a:extLst>
              </p:cNvPr>
              <p:cNvSpPr>
                <a:spLocks noGrp="1"/>
              </p:cNvSpPr>
              <p:nvPr>
                <p:ph sz="half" idx="2"/>
              </p:nvPr>
            </p:nvSpPr>
            <p:spPr/>
            <p:txBody>
              <a:bodyPr>
                <a:normAutofit fontScale="92500" lnSpcReduction="20000"/>
              </a:bodyPr>
              <a:lstStyle/>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𝐶</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9</m:t>
                          </m:r>
                        </m:num>
                        <m:den>
                          <m:r>
                            <a:rPr lang="en-CA" b="0" i="1" smtClean="0">
                              <a:latin typeface="Cambria Math" panose="02040503050406030204" pitchFamily="18" charset="0"/>
                            </a:rPr>
                            <m:t>𝑠</m:t>
                          </m:r>
                          <m:d>
                            <m:dPr>
                              <m:ctrlPr>
                                <a:rPr lang="en-CA" b="0" i="1" smtClean="0">
                                  <a:latin typeface="Cambria Math" panose="02040503050406030204" pitchFamily="18" charset="0"/>
                                </a:rPr>
                              </m:ctrlPr>
                            </m:dPr>
                            <m:e>
                              <m:sSup>
                                <m:sSupPr>
                                  <m:ctrlPr>
                                    <a:rPr lang="en-CA" b="0" i="1" smtClean="0">
                                      <a:latin typeface="Cambria Math" panose="02040503050406030204" pitchFamily="18" charset="0"/>
                                    </a:rPr>
                                  </m:ctrlPr>
                                </m:sSupPr>
                                <m:e>
                                  <m:r>
                                    <a:rPr lang="en-CA" b="0" i="1" smtClean="0">
                                      <a:latin typeface="Cambria Math" panose="02040503050406030204" pitchFamily="18" charset="0"/>
                                    </a:rPr>
                                    <m:t>𝑠</m:t>
                                  </m:r>
                                </m:e>
                                <m:sup>
                                  <m:r>
                                    <a:rPr lang="en-CA" b="0" i="1" smtClean="0">
                                      <a:latin typeface="Cambria Math" panose="02040503050406030204" pitchFamily="18" charset="0"/>
                                    </a:rPr>
                                    <m:t>2</m:t>
                                  </m:r>
                                </m:sup>
                              </m:sSup>
                              <m:r>
                                <a:rPr lang="en-CA" b="0" i="1" smtClean="0">
                                  <a:latin typeface="Cambria Math" panose="02040503050406030204" pitchFamily="18" charset="0"/>
                                </a:rPr>
                                <m:t>+2</m:t>
                              </m:r>
                              <m:r>
                                <a:rPr lang="en-CA" b="0" i="1" smtClean="0">
                                  <a:latin typeface="Cambria Math" panose="02040503050406030204" pitchFamily="18" charset="0"/>
                                </a:rPr>
                                <m:t>𝑠</m:t>
                              </m:r>
                              <m:r>
                                <a:rPr lang="en-CA" b="0" i="1" smtClean="0">
                                  <a:latin typeface="Cambria Math" panose="02040503050406030204" pitchFamily="18" charset="0"/>
                                </a:rPr>
                                <m:t>+9</m:t>
                              </m:r>
                            </m:e>
                          </m:d>
                        </m:den>
                      </m:f>
                    </m:oMath>
                  </m:oMathPara>
                </a14:m>
                <a:endParaRPr lang="en-CA" b="0"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9</m:t>
                          </m:r>
                        </m:num>
                        <m:den>
                          <m:r>
                            <a:rPr lang="en-CA" i="1">
                              <a:latin typeface="Cambria Math" panose="02040503050406030204" pitchFamily="18" charset="0"/>
                            </a:rPr>
                            <m:t>𝑠</m:t>
                          </m:r>
                          <m:d>
                            <m:dPr>
                              <m:ctrlPr>
                                <a:rPr lang="en-CA" i="1">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+1+</m:t>
                              </m:r>
                              <m:r>
                                <a:rPr lang="en-CA" b="0" i="1" smtClean="0">
                                  <a:latin typeface="Cambria Math" panose="02040503050406030204" pitchFamily="18" charset="0"/>
                                </a:rPr>
                                <m:t>𝑗</m:t>
                              </m:r>
                              <m:rad>
                                <m:radPr>
                                  <m:degHide m:val="on"/>
                                  <m:ctrlPr>
                                    <a:rPr lang="en-CA" b="0" i="1" smtClean="0">
                                      <a:latin typeface="Cambria Math" panose="02040503050406030204" pitchFamily="18" charset="0"/>
                                    </a:rPr>
                                  </m:ctrlPr>
                                </m:radPr>
                                <m:deg/>
                                <m:e>
                                  <m:r>
                                    <a:rPr lang="en-CA" b="0" i="1" smtClean="0">
                                      <a:latin typeface="Cambria Math" panose="02040503050406030204" pitchFamily="18" charset="0"/>
                                    </a:rPr>
                                    <m:t>8</m:t>
                                  </m:r>
                                </m:e>
                              </m:rad>
                            </m:e>
                          </m:d>
                          <m:d>
                            <m:dPr>
                              <m:ctrlPr>
                                <a:rPr lang="en-CA" i="1" smtClean="0">
                                  <a:latin typeface="Cambria Math" panose="02040503050406030204" pitchFamily="18" charset="0"/>
                                </a:rPr>
                              </m:ctrlPr>
                            </m:dPr>
                            <m:e>
                              <m:r>
                                <a:rPr lang="en-CA" i="1">
                                  <a:latin typeface="Cambria Math" panose="02040503050406030204" pitchFamily="18" charset="0"/>
                                </a:rPr>
                                <m:t>𝑠</m:t>
                              </m:r>
                              <m:r>
                                <a:rPr lang="en-CA" b="0" i="1" smtClean="0">
                                  <a:latin typeface="Cambria Math" panose="02040503050406030204" pitchFamily="18" charset="0"/>
                                </a:rPr>
                                <m:t>+</m:t>
                              </m:r>
                              <m:r>
                                <a:rPr lang="en-CA" i="1">
                                  <a:latin typeface="Cambria Math" panose="02040503050406030204" pitchFamily="18" charset="0"/>
                                </a:rPr>
                                <m:t>1</m:t>
                              </m:r>
                              <m:r>
                                <a:rPr lang="en-CA" b="0" i="1" smtClean="0">
                                  <a:latin typeface="Cambria Math" panose="02040503050406030204" pitchFamily="18" charset="0"/>
                                </a:rPr>
                                <m:t>−</m:t>
                              </m:r>
                              <m:r>
                                <a:rPr lang="en-CA" i="1">
                                  <a:latin typeface="Cambria Math" panose="02040503050406030204" pitchFamily="18" charset="0"/>
                                </a:rPr>
                                <m:t>𝑗</m:t>
                              </m:r>
                              <m:rad>
                                <m:radPr>
                                  <m:degHide m:val="on"/>
                                  <m:ctrlPr>
                                    <a:rPr lang="en-CA" i="1">
                                      <a:latin typeface="Cambria Math" panose="02040503050406030204" pitchFamily="18" charset="0"/>
                                    </a:rPr>
                                  </m:ctrlPr>
                                </m:radPr>
                                <m:deg/>
                                <m:e>
                                  <m:r>
                                    <a:rPr lang="en-CA" i="1">
                                      <a:latin typeface="Cambria Math" panose="02040503050406030204" pitchFamily="18" charset="0"/>
                                    </a:rPr>
                                    <m:t>8</m:t>
                                  </m:r>
                                </m:e>
                              </m:rad>
                            </m:e>
                          </m:d>
                        </m:den>
                      </m:f>
                    </m:oMath>
                  </m:oMathPara>
                </a14:m>
                <a:endParaRPr lang="es-CR"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sz="2400" b="0" i="1" smtClean="0">
                          <a:latin typeface="Cambria Math" panose="02040503050406030204" pitchFamily="18" charset="0"/>
                        </a:rPr>
                        <m:t>𝑠</m:t>
                      </m:r>
                      <m:r>
                        <a:rPr lang="en-CA" sz="2400" b="0" i="1" smtClean="0">
                          <a:latin typeface="Cambria Math" panose="02040503050406030204" pitchFamily="18" charset="0"/>
                        </a:rPr>
                        <m:t>=−1±</m:t>
                      </m:r>
                      <m:r>
                        <a:rPr lang="en-CA" sz="2400" b="0" i="1" smtClean="0">
                          <a:latin typeface="Cambria Math" panose="02040503050406030204" pitchFamily="18" charset="0"/>
                          <a:ea typeface="Cambria Math" panose="02040503050406030204" pitchFamily="18" charset="0"/>
                        </a:rPr>
                        <m:t>𝑗</m:t>
                      </m:r>
                      <m:rad>
                        <m:radPr>
                          <m:degHide m:val="on"/>
                          <m:ctrlPr>
                            <a:rPr lang="en-CA" sz="2400" b="0" i="1" smtClean="0">
                              <a:latin typeface="Cambria Math" panose="02040503050406030204" pitchFamily="18" charset="0"/>
                              <a:ea typeface="Cambria Math" panose="02040503050406030204" pitchFamily="18" charset="0"/>
                            </a:rPr>
                          </m:ctrlPr>
                        </m:radPr>
                        <m:deg/>
                        <m:e>
                          <m:r>
                            <a:rPr lang="en-CA" sz="2400" b="0" i="1" smtClean="0">
                              <a:latin typeface="Cambria Math" panose="02040503050406030204" pitchFamily="18" charset="0"/>
                              <a:ea typeface="Cambria Math" panose="02040503050406030204" pitchFamily="18" charset="0"/>
                            </a:rPr>
                            <m:t>8</m:t>
                          </m:r>
                        </m:e>
                      </m:rad>
                    </m:oMath>
                  </m:oMathPara>
                </a14:m>
                <a:endParaRPr lang="es-CR" sz="2400" dirty="0"/>
              </a:p>
            </p:txBody>
          </p:sp>
        </mc:Choice>
        <mc:Fallback xmlns="">
          <p:sp>
            <p:nvSpPr>
              <p:cNvPr id="5" name="Content Placeholder 4">
                <a:extLst>
                  <a:ext uri="{FF2B5EF4-FFF2-40B4-BE49-F238E27FC236}">
                    <a16:creationId xmlns:a16="http://schemas.microsoft.com/office/drawing/2014/main" id="{BD51F881-655A-4E95-B6E6-A1FC3E5620C6}"/>
                  </a:ext>
                </a:extLst>
              </p:cNvPr>
              <p:cNvSpPr>
                <a:spLocks noGrp="1" noRot="1" noChangeAspect="1" noMove="1" noResize="1" noEditPoints="1" noAdjustHandles="1" noChangeArrowheads="1" noChangeShapeType="1" noTextEdit="1"/>
              </p:cNvSpPr>
              <p:nvPr>
                <p:ph sz="half" idx="2"/>
              </p:nvPr>
            </p:nvSpPr>
            <p:spPr>
              <a:blipFill>
                <a:blip r:embed="rId2"/>
                <a:stretch>
                  <a:fillRect/>
                </a:stretch>
              </a:blipFill>
            </p:spPr>
            <p:txBody>
              <a:bodyPr/>
              <a:lstStyle/>
              <a:p>
                <a:r>
                  <a:rPr lang="es-CR">
                    <a:noFill/>
                  </a:rPr>
                  <a:t> </a:t>
                </a:r>
              </a:p>
            </p:txBody>
          </p:sp>
        </mc:Fallback>
      </mc:AlternateContent>
      <mc:AlternateContent xmlns:mc="http://schemas.openxmlformats.org/markup-compatibility/2006" xmlns:a14="http://schemas.microsoft.com/office/drawing/2010/main">
        <mc:Choice Requires="a14">
          <p:sp>
            <p:nvSpPr>
              <p:cNvPr id="10" name="Content Placeholder 7">
                <a:extLst>
                  <a:ext uri="{FF2B5EF4-FFF2-40B4-BE49-F238E27FC236}">
                    <a16:creationId xmlns:a16="http://schemas.microsoft.com/office/drawing/2014/main" id="{4F5E1032-CB2E-439A-8523-F1A87B72D37B}"/>
                  </a:ext>
                </a:extLst>
              </p:cNvPr>
              <p:cNvSpPr>
                <a:spLocks noGrp="1"/>
              </p:cNvSpPr>
              <p:nvPr>
                <p:ph sz="half" idx="1"/>
              </p:nvPr>
            </p:nvSpPr>
            <p:spPr>
              <a:xfrm>
                <a:off x="1120775" y="1825625"/>
                <a:ext cx="5024438" cy="4351338"/>
              </a:xfrm>
            </p:spPr>
            <p:txBody>
              <a:bodyPr>
                <a:normAutofit fontScale="92500" lnSpcReduction="20000"/>
              </a:bodyPr>
              <a:lstStyle/>
              <a:p>
                <a:r>
                  <a:rPr lang="es-ES" dirty="0"/>
                  <a:t>Tiene un polo en el origen de la entrada escalón unitario</a:t>
                </a:r>
                <a:endParaRPr lang="es-CR" dirty="0"/>
              </a:p>
              <a:p>
                <a:pPr lvl="1"/>
                <a:r>
                  <a:rPr lang="es-CR" dirty="0"/>
                  <a:t>Produce la constante respuesta forzada</a:t>
                </a:r>
              </a:p>
              <a:p>
                <a:pPr lvl="1"/>
                <a:endParaRPr lang="es-CR" dirty="0"/>
              </a:p>
              <a:p>
                <a:r>
                  <a:rPr lang="es-ES" dirty="0"/>
                  <a:t>Tiene dos polos complejos del sistema.</a:t>
                </a:r>
                <a:endParaRPr lang="es-CR" dirty="0"/>
              </a:p>
              <a:p>
                <a:pPr lvl="1"/>
                <a:r>
                  <a:rPr lang="es-ES" dirty="0"/>
                  <a:t>La parte real coincide con la caída exponencial de la amplitud sinusoidal</a:t>
                </a:r>
                <a:endParaRPr lang="es-CR" dirty="0"/>
              </a:p>
              <a:p>
                <a:pPr lvl="1"/>
                <a:r>
                  <a:rPr lang="es-ES" dirty="0"/>
                  <a:t>La parte imaginaria coincide con la frecuencia de oscilación</a:t>
                </a:r>
                <a:endParaRPr lang="es-CR" dirty="0"/>
              </a:p>
              <a:p>
                <a:pPr lvl="2"/>
                <a:r>
                  <a:rPr lang="es-ES" dirty="0"/>
                  <a:t>Denominada </a:t>
                </a:r>
                <a:r>
                  <a:rPr lang="es-ES" b="1" i="1" u="sng" dirty="0"/>
                  <a:t>frecuencia de oscilación amortiguada</a:t>
                </a:r>
                <a:r>
                  <a:rPr lang="es-CR" dirty="0"/>
                  <a:t> </a:t>
                </a:r>
                <a14:m>
                  <m:oMath xmlns:m="http://schemas.openxmlformats.org/officeDocument/2006/math">
                    <m:sSub>
                      <m:sSubPr>
                        <m:ctrlPr>
                          <a:rPr lang="es-CR" i="1" smtClean="0">
                            <a:latin typeface="Cambria Math" panose="02040503050406030204" pitchFamily="18" charset="0"/>
                          </a:rPr>
                        </m:ctrlPr>
                      </m:sSubPr>
                      <m:e>
                        <m:r>
                          <a:rPr lang="es-CR" i="1" smtClean="0">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rPr>
                          <m:t>𝑐</m:t>
                        </m:r>
                      </m:sub>
                    </m:sSub>
                  </m:oMath>
                </a14:m>
                <a:endParaRPr lang="es-CR" dirty="0"/>
              </a:p>
            </p:txBody>
          </p:sp>
        </mc:Choice>
        <mc:Fallback xmlns="">
          <p:sp>
            <p:nvSpPr>
              <p:cNvPr id="10" name="Content Placeholder 7">
                <a:extLst>
                  <a:ext uri="{FF2B5EF4-FFF2-40B4-BE49-F238E27FC236}">
                    <a16:creationId xmlns:a16="http://schemas.microsoft.com/office/drawing/2014/main" id="{4F5E1032-CB2E-439A-8523-F1A87B72D37B}"/>
                  </a:ext>
                </a:extLst>
              </p:cNvPr>
              <p:cNvSpPr>
                <a:spLocks noGrp="1" noRot="1" noChangeAspect="1" noMove="1" noResize="1" noEditPoints="1" noAdjustHandles="1" noChangeArrowheads="1" noChangeShapeType="1" noTextEdit="1"/>
              </p:cNvSpPr>
              <p:nvPr>
                <p:ph sz="half" idx="1"/>
              </p:nvPr>
            </p:nvSpPr>
            <p:spPr>
              <a:xfrm>
                <a:off x="1120775" y="1825625"/>
                <a:ext cx="5024438" cy="4351338"/>
              </a:xfrm>
              <a:blipFill>
                <a:blip r:embed="rId3"/>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34086579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1FE2777-D6DA-427E-9C42-F1D5D4385419}"/>
              </a:ext>
            </a:extLst>
          </p:cNvPr>
          <p:cNvSpPr>
            <a:spLocks noGrp="1"/>
          </p:cNvSpPr>
          <p:nvPr>
            <p:ph type="title"/>
          </p:nvPr>
        </p:nvSpPr>
        <p:spPr/>
        <p:txBody>
          <a:bodyPr/>
          <a:lstStyle/>
          <a:p>
            <a:r>
              <a:rPr lang="es-CR" dirty="0"/>
              <a:t>Respuesta Sub Amortiguada</a:t>
            </a:r>
          </a:p>
        </p:txBody>
      </p:sp>
      <mc:AlternateContent xmlns:mc="http://schemas.openxmlformats.org/markup-compatibility/2006" xmlns:a14="http://schemas.microsoft.com/office/drawing/2010/main">
        <mc:Choice Requires="a14">
          <p:sp>
            <p:nvSpPr>
              <p:cNvPr id="10" name="Content Placeholder 7">
                <a:extLst>
                  <a:ext uri="{FF2B5EF4-FFF2-40B4-BE49-F238E27FC236}">
                    <a16:creationId xmlns:a16="http://schemas.microsoft.com/office/drawing/2014/main" id="{4F5E1032-CB2E-439A-8523-F1A87B72D37B}"/>
                  </a:ext>
                </a:extLst>
              </p:cNvPr>
              <p:cNvSpPr>
                <a:spLocks noGrp="1"/>
              </p:cNvSpPr>
              <p:nvPr>
                <p:ph idx="1"/>
              </p:nvPr>
            </p:nvSpPr>
            <p:spPr/>
            <p:txBody>
              <a:bodyPr>
                <a:normAutofit lnSpcReduction="10000"/>
              </a:bodyPr>
              <a:lstStyle/>
              <a:p>
                <a:pPr marL="0" indent="0">
                  <a:buNone/>
                </a:pPr>
                <a:r>
                  <a:rPr lang="es-CR" dirty="0"/>
                  <a:t>Por inspección, escriba la forma de la respuesta escalonada del sistema </a:t>
                </a:r>
                <a14:m>
                  <m:oMath xmlns:m="http://schemas.openxmlformats.org/officeDocument/2006/math">
                    <m:r>
                      <a:rPr lang="en-CA" b="0" i="1" smtClean="0">
                        <a:latin typeface="Cambria Math" panose="02040503050406030204" pitchFamily="18" charset="0"/>
                      </a:rPr>
                      <m:t>𝐺</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200</m:t>
                        </m:r>
                      </m:num>
                      <m:den>
                        <m:sSup>
                          <m:sSupPr>
                            <m:ctrlPr>
                              <a:rPr lang="en-CA" b="0" i="1" smtClean="0">
                                <a:latin typeface="Cambria Math" panose="02040503050406030204" pitchFamily="18" charset="0"/>
                              </a:rPr>
                            </m:ctrlPr>
                          </m:sSupPr>
                          <m:e>
                            <m:r>
                              <a:rPr lang="en-CA" b="0" i="1" smtClean="0">
                                <a:latin typeface="Cambria Math" panose="02040503050406030204" pitchFamily="18" charset="0"/>
                              </a:rPr>
                              <m:t>𝑠</m:t>
                            </m:r>
                          </m:e>
                          <m:sup>
                            <m:r>
                              <a:rPr lang="en-CA" b="0" i="1" smtClean="0">
                                <a:latin typeface="Cambria Math" panose="02040503050406030204" pitchFamily="18" charset="0"/>
                              </a:rPr>
                              <m:t>2</m:t>
                            </m:r>
                          </m:sup>
                        </m:sSup>
                        <m:r>
                          <a:rPr lang="en-CA" b="0" i="1" smtClean="0">
                            <a:latin typeface="Cambria Math" panose="02040503050406030204" pitchFamily="18" charset="0"/>
                          </a:rPr>
                          <m:t>+10</m:t>
                        </m:r>
                        <m:r>
                          <a:rPr lang="en-CA" b="0" i="1" smtClean="0">
                            <a:latin typeface="Cambria Math" panose="02040503050406030204" pitchFamily="18" charset="0"/>
                          </a:rPr>
                          <m:t>𝑠</m:t>
                        </m:r>
                        <m:r>
                          <a:rPr lang="en-CA" b="0" i="1" smtClean="0">
                            <a:latin typeface="Cambria Math" panose="02040503050406030204" pitchFamily="18" charset="0"/>
                          </a:rPr>
                          <m:t>+200</m:t>
                        </m:r>
                      </m:den>
                    </m:f>
                  </m:oMath>
                </a14:m>
                <a:endParaRPr lang="es-CR"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i="1">
                          <a:latin typeface="Cambria Math" panose="02040503050406030204" pitchFamily="18" charset="0"/>
                        </a:rPr>
                        <m:t>𝐺</m:t>
                      </m:r>
                      <m:d>
                        <m:dPr>
                          <m:ctrlPr>
                            <a:rPr lang="en-CA" i="1">
                              <a:latin typeface="Cambria Math" panose="02040503050406030204" pitchFamily="18" charset="0"/>
                            </a:rPr>
                          </m:ctrlPr>
                        </m:dPr>
                        <m:e>
                          <m:r>
                            <a:rPr lang="en-CA" i="1">
                              <a:latin typeface="Cambria Math" panose="02040503050406030204" pitchFamily="18" charset="0"/>
                            </a:rPr>
                            <m:t>𝑠</m:t>
                          </m:r>
                        </m:e>
                      </m:d>
                      <m:r>
                        <a:rPr lang="en-CA" b="0" i="1" smtClean="0">
                          <a:latin typeface="Cambria Math" panose="02040503050406030204" pitchFamily="18" charset="0"/>
                        </a:rPr>
                        <m:t>𝑅</m:t>
                      </m:r>
                      <m:d>
                        <m:dPr>
                          <m:ctrlPr>
                            <a:rPr lang="en-CA" i="1">
                              <a:latin typeface="Cambria Math" panose="02040503050406030204" pitchFamily="18" charset="0"/>
                            </a:rPr>
                          </m:ctrlPr>
                        </m:dPr>
                        <m:e>
                          <m:r>
                            <a:rPr lang="en-CA" i="1">
                              <a:latin typeface="Cambria Math" panose="02040503050406030204" pitchFamily="18" charset="0"/>
                            </a:rPr>
                            <m:t>𝑠</m:t>
                          </m:r>
                        </m:e>
                      </m:d>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200</m:t>
                          </m:r>
                        </m:num>
                        <m:den>
                          <m:r>
                            <a:rPr lang="en-CA" b="0" i="1" smtClean="0">
                              <a:latin typeface="Cambria Math" panose="02040503050406030204" pitchFamily="18" charset="0"/>
                            </a:rPr>
                            <m:t>𝑠</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+5+</m:t>
                              </m:r>
                              <m:r>
                                <a:rPr lang="en-CA" b="0" i="1" smtClean="0">
                                  <a:latin typeface="Cambria Math" panose="02040503050406030204" pitchFamily="18" charset="0"/>
                                </a:rPr>
                                <m:t>𝑗</m:t>
                              </m:r>
                              <m:r>
                                <a:rPr lang="en-CA" b="0" i="1" smtClean="0">
                                  <a:solidFill>
                                    <a:srgbClr val="FFFF00"/>
                                  </a:solidFill>
                                  <a:latin typeface="Cambria Math" panose="02040503050406030204" pitchFamily="18" charset="0"/>
                                </a:rPr>
                                <m:t>13.23</m:t>
                              </m:r>
                            </m:e>
                          </m:d>
                          <m:d>
                            <m:dPr>
                              <m:ctrlPr>
                                <a:rPr lang="en-CA" b="0" i="1" smtClean="0">
                                  <a:latin typeface="Cambria Math" panose="02040503050406030204" pitchFamily="18" charset="0"/>
                                </a:rPr>
                              </m:ctrlPr>
                            </m:dPr>
                            <m:e>
                              <m:r>
                                <a:rPr lang="en-CA" i="1">
                                  <a:latin typeface="Cambria Math" panose="02040503050406030204" pitchFamily="18" charset="0"/>
                                </a:rPr>
                                <m:t>𝑠</m:t>
                              </m:r>
                              <m:r>
                                <a:rPr lang="en-CA" i="1">
                                  <a:latin typeface="Cambria Math" panose="02040503050406030204" pitchFamily="18" charset="0"/>
                                </a:rPr>
                                <m:t>+5−</m:t>
                              </m:r>
                              <m:r>
                                <a:rPr lang="en-CA" i="1">
                                  <a:latin typeface="Cambria Math" panose="02040503050406030204" pitchFamily="18" charset="0"/>
                                </a:rPr>
                                <m:t>𝑗</m:t>
                              </m:r>
                              <m:r>
                                <a:rPr lang="en-CA" i="1" smtClean="0">
                                  <a:solidFill>
                                    <a:srgbClr val="FFFF00"/>
                                  </a:solidFill>
                                  <a:latin typeface="Cambria Math" panose="02040503050406030204" pitchFamily="18" charset="0"/>
                                </a:rPr>
                                <m:t>13.23</m:t>
                              </m:r>
                            </m:e>
                          </m:d>
                        </m:den>
                      </m:f>
                    </m:oMath>
                  </m:oMathPara>
                </a14:m>
                <a:endParaRPr lang="es-CR" dirty="0"/>
              </a:p>
              <a:p>
                <a:pPr marL="0" indent="0">
                  <a:buNone/>
                </a:pPr>
                <a:endParaRPr lang="es-CR" dirty="0"/>
              </a:p>
              <a:p>
                <a:r>
                  <a:rPr lang="es-CR" dirty="0">
                    <a:solidFill>
                      <a:srgbClr val="FF0000"/>
                    </a:solidFill>
                  </a:rPr>
                  <a:t>-5</a:t>
                </a:r>
                <a:r>
                  <a:rPr lang="es-CR" dirty="0"/>
                  <a:t>: </a:t>
                </a:r>
                <a:r>
                  <a:rPr lang="es-ES" dirty="0"/>
                  <a:t>frecuencia de amortiguamiento exponencial (recíproco de la constante de tiempo de caída)</a:t>
                </a:r>
                <a:endParaRPr lang="es-CR" dirty="0"/>
              </a:p>
              <a:p>
                <a:r>
                  <a:rPr lang="es-CR" dirty="0">
                    <a:solidFill>
                      <a:srgbClr val="FFFF00"/>
                    </a:solidFill>
                  </a:rPr>
                  <a:t>13.23</a:t>
                </a:r>
                <a:r>
                  <a:rPr lang="es-CR" dirty="0"/>
                  <a:t>: </a:t>
                </a:r>
                <a:r>
                  <a:rPr lang="es-ES" dirty="0"/>
                  <a:t>Frecuencia de oscilación en radianes</a:t>
                </a:r>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𝐾</m:t>
                          </m:r>
                        </m:e>
                        <m:sub>
                          <m:r>
                            <a:rPr lang="en-CA" b="0" i="1" smtClean="0">
                              <a:latin typeface="Cambria Math" panose="02040503050406030204" pitchFamily="18" charset="0"/>
                            </a:rPr>
                            <m:t>1</m:t>
                          </m:r>
                        </m:sub>
                      </m:sSub>
                      <m:r>
                        <a:rPr lang="en-CA" b="0" i="1" smtClean="0">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𝑒</m:t>
                          </m:r>
                        </m:e>
                        <m:sup>
                          <m:r>
                            <a:rPr lang="en-CA" b="0" i="1" smtClean="0">
                              <a:solidFill>
                                <a:srgbClr val="FF0000"/>
                              </a:solidFill>
                              <a:latin typeface="Cambria Math" panose="02040503050406030204" pitchFamily="18" charset="0"/>
                            </a:rPr>
                            <m:t>−5</m:t>
                          </m:r>
                          <m:r>
                            <a:rPr lang="en-CA" b="0" i="1" smtClean="0">
                              <a:latin typeface="Cambria Math" panose="02040503050406030204" pitchFamily="18" charset="0"/>
                            </a:rPr>
                            <m:t>𝑡</m:t>
                          </m:r>
                        </m:sup>
                      </m:sSup>
                      <m:d>
                        <m:dPr>
                          <m:ctrlPr>
                            <a:rPr lang="en-CA" b="0" i="1" smtClean="0">
                              <a:latin typeface="Cambria Math" panose="02040503050406030204" pitchFamily="18" charset="0"/>
                            </a:rPr>
                          </m:ctrlPr>
                        </m:dPr>
                        <m:e>
                          <m:sSub>
                            <m:sSubPr>
                              <m:ctrlPr>
                                <a:rPr lang="en-CA" b="0" i="1" smtClean="0">
                                  <a:latin typeface="Cambria Math" panose="02040503050406030204" pitchFamily="18" charset="0"/>
                                </a:rPr>
                              </m:ctrlPr>
                            </m:sSubPr>
                            <m:e>
                              <m:r>
                                <a:rPr lang="en-CA" b="0" i="1" smtClean="0">
                                  <a:latin typeface="Cambria Math" panose="02040503050406030204" pitchFamily="18" charset="0"/>
                                </a:rPr>
                                <m:t>𝐾</m:t>
                              </m:r>
                            </m:e>
                            <m:sub>
                              <m:r>
                                <a:rPr lang="en-CA" b="0" i="1" smtClean="0">
                                  <a:latin typeface="Cambria Math" panose="02040503050406030204" pitchFamily="18" charset="0"/>
                                </a:rPr>
                                <m:t>2</m:t>
                              </m:r>
                            </m:sub>
                          </m:sSub>
                          <m:func>
                            <m:funcPr>
                              <m:ctrlPr>
                                <a:rPr lang="en-CA" b="0" i="1" smtClean="0">
                                  <a:latin typeface="Cambria Math" panose="02040503050406030204" pitchFamily="18" charset="0"/>
                                </a:rPr>
                              </m:ctrlPr>
                            </m:funcPr>
                            <m:fName>
                              <m:r>
                                <m:rPr>
                                  <m:sty m:val="p"/>
                                </m:rPr>
                                <a:rPr lang="en-CA" b="0" i="0" smtClean="0">
                                  <a:latin typeface="Cambria Math" panose="02040503050406030204" pitchFamily="18" charset="0"/>
                                </a:rPr>
                                <m:t>cos</m:t>
                              </m:r>
                            </m:fName>
                            <m:e>
                              <m:r>
                                <a:rPr lang="en-CA" b="0" i="1" smtClean="0">
                                  <a:solidFill>
                                    <a:srgbClr val="FFFF00"/>
                                  </a:solidFill>
                                  <a:latin typeface="Cambria Math" panose="02040503050406030204" pitchFamily="18" charset="0"/>
                                </a:rPr>
                                <m:t>13.23</m:t>
                              </m:r>
                              <m:r>
                                <a:rPr lang="en-CA" b="0" i="1" smtClean="0">
                                  <a:latin typeface="Cambria Math" panose="02040503050406030204" pitchFamily="18" charset="0"/>
                                </a:rPr>
                                <m:t>𝑡</m:t>
                              </m:r>
                              <m:r>
                                <a:rPr lang="en-CA" b="0" i="1" smtClean="0">
                                  <a:latin typeface="Cambria Math" panose="02040503050406030204" pitchFamily="18" charset="0"/>
                                </a:rPr>
                                <m:t>+</m:t>
                              </m:r>
                            </m:e>
                          </m:func>
                          <m:sSub>
                            <m:sSubPr>
                              <m:ctrlPr>
                                <a:rPr lang="en-CA" i="1">
                                  <a:latin typeface="Cambria Math" panose="02040503050406030204" pitchFamily="18" charset="0"/>
                                </a:rPr>
                              </m:ctrlPr>
                            </m:sSubPr>
                            <m:e>
                              <m:r>
                                <a:rPr lang="en-CA" i="1">
                                  <a:latin typeface="Cambria Math" panose="02040503050406030204" pitchFamily="18" charset="0"/>
                                </a:rPr>
                                <m:t>𝐾</m:t>
                              </m:r>
                            </m:e>
                            <m:sub>
                              <m:r>
                                <a:rPr lang="en-CA" i="1">
                                  <a:latin typeface="Cambria Math" panose="02040503050406030204" pitchFamily="18" charset="0"/>
                                </a:rPr>
                                <m:t>2</m:t>
                              </m:r>
                            </m:sub>
                          </m:sSub>
                          <m:func>
                            <m:funcPr>
                              <m:ctrlPr>
                                <a:rPr lang="en-CA" i="1">
                                  <a:latin typeface="Cambria Math" panose="02040503050406030204" pitchFamily="18" charset="0"/>
                                </a:rPr>
                              </m:ctrlPr>
                            </m:funcPr>
                            <m:fName>
                              <m:r>
                                <m:rPr>
                                  <m:sty m:val="p"/>
                                </m:rPr>
                                <a:rPr lang="en-CA">
                                  <a:latin typeface="Cambria Math" panose="02040503050406030204" pitchFamily="18" charset="0"/>
                                </a:rPr>
                                <m:t>sin</m:t>
                              </m:r>
                            </m:fName>
                            <m:e>
                              <m:r>
                                <a:rPr lang="en-CA" i="1" smtClean="0">
                                  <a:solidFill>
                                    <a:srgbClr val="FFFF00"/>
                                  </a:solidFill>
                                  <a:latin typeface="Cambria Math" panose="02040503050406030204" pitchFamily="18" charset="0"/>
                                </a:rPr>
                                <m:t>1</m:t>
                              </m:r>
                              <m:r>
                                <a:rPr lang="en-CA" b="0" i="1" smtClean="0">
                                  <a:solidFill>
                                    <a:srgbClr val="FFFF00"/>
                                  </a:solidFill>
                                  <a:latin typeface="Cambria Math" panose="02040503050406030204" pitchFamily="18" charset="0"/>
                                </a:rPr>
                                <m:t>3</m:t>
                              </m:r>
                              <m:r>
                                <a:rPr lang="en-CA" i="1">
                                  <a:solidFill>
                                    <a:srgbClr val="FFFF00"/>
                                  </a:solidFill>
                                  <a:latin typeface="Cambria Math" panose="02040503050406030204" pitchFamily="18" charset="0"/>
                                </a:rPr>
                                <m:t>.23</m:t>
                              </m:r>
                              <m:r>
                                <a:rPr lang="en-CA" i="1">
                                  <a:latin typeface="Cambria Math" panose="02040503050406030204" pitchFamily="18" charset="0"/>
                                </a:rPr>
                                <m:t>𝑡</m:t>
                              </m:r>
                            </m:e>
                          </m:func>
                        </m:e>
                      </m:d>
                    </m:oMath>
                  </m:oMathPara>
                </a14:m>
                <a:endParaRPr lang="es-CR" dirty="0"/>
              </a:p>
              <a:p>
                <a:endParaRPr lang="es-CR" dirty="0"/>
              </a:p>
            </p:txBody>
          </p:sp>
        </mc:Choice>
        <mc:Fallback xmlns="">
          <p:sp>
            <p:nvSpPr>
              <p:cNvPr id="10" name="Content Placeholder 7">
                <a:extLst>
                  <a:ext uri="{FF2B5EF4-FFF2-40B4-BE49-F238E27FC236}">
                    <a16:creationId xmlns:a16="http://schemas.microsoft.com/office/drawing/2014/main" id="{4F5E1032-CB2E-439A-8523-F1A87B72D37B}"/>
                  </a:ext>
                </a:extLst>
              </p:cNvPr>
              <p:cNvSpPr>
                <a:spLocks noGrp="1" noRot="1" noChangeAspect="1" noMove="1" noResize="1" noEditPoints="1" noAdjustHandles="1" noChangeArrowheads="1" noChangeShapeType="1" noTextEdit="1"/>
              </p:cNvSpPr>
              <p:nvPr>
                <p:ph idx="1"/>
              </p:nvPr>
            </p:nvSpPr>
            <p:spPr>
              <a:blipFill>
                <a:blip r:embed="rId2"/>
                <a:stretch>
                  <a:fillRect l="-1072"/>
                </a:stretch>
              </a:blipFill>
            </p:spPr>
            <p:txBody>
              <a:bodyPr/>
              <a:lstStyle/>
              <a:p>
                <a:r>
                  <a:rPr lang="es-CR">
                    <a:noFill/>
                  </a:rPr>
                  <a:t> </a:t>
                </a:r>
              </a:p>
            </p:txBody>
          </p:sp>
        </mc:Fallback>
      </mc:AlternateContent>
    </p:spTree>
    <p:extLst>
      <p:ext uri="{BB962C8B-B14F-4D97-AF65-F5344CB8AC3E}">
        <p14:creationId xmlns:p14="http://schemas.microsoft.com/office/powerpoint/2010/main" val="29419078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1FE2777-D6DA-427E-9C42-F1D5D4385419}"/>
              </a:ext>
            </a:extLst>
          </p:cNvPr>
          <p:cNvSpPr>
            <a:spLocks noGrp="1"/>
          </p:cNvSpPr>
          <p:nvPr>
            <p:ph type="title"/>
          </p:nvPr>
        </p:nvSpPr>
        <p:spPr/>
        <p:txBody>
          <a:bodyPr/>
          <a:lstStyle/>
          <a:p>
            <a:r>
              <a:rPr lang="es-CR" dirty="0"/>
              <a:t>Respuesta No Amortiguada</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BD51F881-655A-4E95-B6E6-A1FC3E5620C6}"/>
                  </a:ext>
                </a:extLst>
              </p:cNvPr>
              <p:cNvSpPr>
                <a:spLocks noGrp="1"/>
              </p:cNvSpPr>
              <p:nvPr>
                <p:ph sz="half" idx="2"/>
              </p:nvPr>
            </p:nvSpPr>
            <p:spPr/>
            <p:txBody>
              <a:bodyPr>
                <a:normAutofit fontScale="92500" lnSpcReduction="10000"/>
              </a:bodyPr>
              <a:lstStyle/>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𝐶</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9</m:t>
                          </m:r>
                        </m:num>
                        <m:den>
                          <m:r>
                            <a:rPr lang="en-CA" b="0" i="1" smtClean="0">
                              <a:latin typeface="Cambria Math" panose="02040503050406030204" pitchFamily="18" charset="0"/>
                            </a:rPr>
                            <m:t>𝑠</m:t>
                          </m:r>
                          <m:d>
                            <m:dPr>
                              <m:ctrlPr>
                                <a:rPr lang="en-CA" b="0" i="1" smtClean="0">
                                  <a:latin typeface="Cambria Math" panose="02040503050406030204" pitchFamily="18" charset="0"/>
                                </a:rPr>
                              </m:ctrlPr>
                            </m:dPr>
                            <m:e>
                              <m:sSup>
                                <m:sSupPr>
                                  <m:ctrlPr>
                                    <a:rPr lang="en-CA" b="0" i="1" smtClean="0">
                                      <a:latin typeface="Cambria Math" panose="02040503050406030204" pitchFamily="18" charset="0"/>
                                    </a:rPr>
                                  </m:ctrlPr>
                                </m:sSupPr>
                                <m:e>
                                  <m:r>
                                    <a:rPr lang="en-CA" b="0" i="1" smtClean="0">
                                      <a:latin typeface="Cambria Math" panose="02040503050406030204" pitchFamily="18" charset="0"/>
                                    </a:rPr>
                                    <m:t>𝑠</m:t>
                                  </m:r>
                                </m:e>
                                <m:sup>
                                  <m:r>
                                    <a:rPr lang="en-CA" b="0" i="1" smtClean="0">
                                      <a:latin typeface="Cambria Math" panose="02040503050406030204" pitchFamily="18" charset="0"/>
                                    </a:rPr>
                                    <m:t>2</m:t>
                                  </m:r>
                                </m:sup>
                              </m:sSup>
                              <m:r>
                                <a:rPr lang="en-CA" b="0" i="1" smtClean="0">
                                  <a:latin typeface="Cambria Math" panose="02040503050406030204" pitchFamily="18" charset="0"/>
                                </a:rPr>
                                <m:t>+9</m:t>
                              </m:r>
                            </m:e>
                          </m:d>
                        </m:den>
                      </m:f>
                    </m:oMath>
                  </m:oMathPara>
                </a14:m>
                <a:endParaRPr lang="en-CA" b="0"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9</m:t>
                          </m:r>
                        </m:num>
                        <m:den>
                          <m:r>
                            <a:rPr lang="en-CA" i="1">
                              <a:latin typeface="Cambria Math" panose="02040503050406030204" pitchFamily="18" charset="0"/>
                            </a:rPr>
                            <m:t>𝑠</m:t>
                          </m:r>
                          <m:d>
                            <m:dPr>
                              <m:ctrlPr>
                                <a:rPr lang="en-CA" i="1">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m:t>
                              </m:r>
                              <m:r>
                                <a:rPr lang="en-CA" b="0" i="1" smtClean="0">
                                  <a:latin typeface="Cambria Math" panose="02040503050406030204" pitchFamily="18" charset="0"/>
                                </a:rPr>
                                <m:t>𝑗</m:t>
                              </m:r>
                              <m:r>
                                <a:rPr lang="en-CA" b="0" i="1" smtClean="0">
                                  <a:solidFill>
                                    <a:srgbClr val="FF0000"/>
                                  </a:solidFill>
                                  <a:latin typeface="Cambria Math" panose="02040503050406030204" pitchFamily="18" charset="0"/>
                                </a:rPr>
                                <m:t>3</m:t>
                              </m:r>
                            </m:e>
                          </m:d>
                          <m:d>
                            <m:dPr>
                              <m:ctrlPr>
                                <a:rPr lang="en-CA" i="1" smtClean="0">
                                  <a:latin typeface="Cambria Math" panose="02040503050406030204" pitchFamily="18" charset="0"/>
                                </a:rPr>
                              </m:ctrlPr>
                            </m:dPr>
                            <m:e>
                              <m:r>
                                <a:rPr lang="en-CA" i="1">
                                  <a:latin typeface="Cambria Math" panose="02040503050406030204" pitchFamily="18" charset="0"/>
                                </a:rPr>
                                <m:t>𝑠</m:t>
                              </m:r>
                              <m:r>
                                <a:rPr lang="en-CA" b="0" i="1" smtClean="0">
                                  <a:latin typeface="Cambria Math" panose="02040503050406030204" pitchFamily="18" charset="0"/>
                                </a:rPr>
                                <m:t>+</m:t>
                              </m:r>
                              <m:r>
                                <a:rPr lang="en-CA" i="1">
                                  <a:latin typeface="Cambria Math" panose="02040503050406030204" pitchFamily="18" charset="0"/>
                                </a:rPr>
                                <m:t>𝑗</m:t>
                              </m:r>
                              <m:r>
                                <a:rPr lang="en-CA" b="0" i="1" smtClean="0">
                                  <a:solidFill>
                                    <a:srgbClr val="FF0000"/>
                                  </a:solidFill>
                                  <a:latin typeface="Cambria Math" panose="02040503050406030204" pitchFamily="18" charset="0"/>
                                </a:rPr>
                                <m:t>3</m:t>
                              </m:r>
                            </m:e>
                          </m:d>
                        </m:den>
                      </m:f>
                    </m:oMath>
                  </m:oMathPara>
                </a14:m>
                <a:endParaRPr lang="es-CR"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sz="2400" b="0" i="1" smtClean="0">
                          <a:latin typeface="Cambria Math" panose="02040503050406030204" pitchFamily="18" charset="0"/>
                        </a:rPr>
                        <m:t>𝑐</m:t>
                      </m:r>
                      <m:d>
                        <m:dPr>
                          <m:ctrlPr>
                            <a:rPr lang="en-CA" sz="2400" b="0" i="1" smtClean="0">
                              <a:latin typeface="Cambria Math" panose="02040503050406030204" pitchFamily="18" charset="0"/>
                            </a:rPr>
                          </m:ctrlPr>
                        </m:dPr>
                        <m:e>
                          <m:r>
                            <a:rPr lang="en-CA" sz="2400" b="0" i="1" smtClean="0">
                              <a:latin typeface="Cambria Math" panose="02040503050406030204" pitchFamily="18" charset="0"/>
                            </a:rPr>
                            <m:t>𝑡</m:t>
                          </m:r>
                        </m:e>
                      </m:d>
                      <m:r>
                        <a:rPr lang="en-CA" sz="2400" b="0" i="1" smtClean="0">
                          <a:latin typeface="Cambria Math" panose="02040503050406030204" pitchFamily="18" charset="0"/>
                        </a:rPr>
                        <m:t>=</m:t>
                      </m:r>
                      <m:sSub>
                        <m:sSubPr>
                          <m:ctrlPr>
                            <a:rPr lang="en-CA" sz="2400" b="0" i="1" smtClean="0">
                              <a:latin typeface="Cambria Math" panose="02040503050406030204" pitchFamily="18" charset="0"/>
                            </a:rPr>
                          </m:ctrlPr>
                        </m:sSubPr>
                        <m:e>
                          <m:r>
                            <a:rPr lang="en-CA" sz="2400" b="0" i="1" smtClean="0">
                              <a:latin typeface="Cambria Math" panose="02040503050406030204" pitchFamily="18" charset="0"/>
                            </a:rPr>
                            <m:t>𝐾</m:t>
                          </m:r>
                        </m:e>
                        <m:sub>
                          <m:r>
                            <a:rPr lang="en-CA" sz="2400" b="0" i="1" smtClean="0">
                              <a:latin typeface="Cambria Math" panose="02040503050406030204" pitchFamily="18" charset="0"/>
                            </a:rPr>
                            <m:t>1</m:t>
                          </m:r>
                        </m:sub>
                      </m:sSub>
                      <m:r>
                        <a:rPr lang="en-CA" sz="2400" b="0" i="1" smtClean="0">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𝐾</m:t>
                          </m:r>
                        </m:e>
                        <m:sub>
                          <m:r>
                            <a:rPr lang="en-CA" sz="2400" b="0" i="1" smtClean="0">
                              <a:latin typeface="Cambria Math" panose="02040503050406030204" pitchFamily="18" charset="0"/>
                            </a:rPr>
                            <m:t>2</m:t>
                          </m:r>
                        </m:sub>
                      </m:sSub>
                      <m:sSup>
                        <m:sSupPr>
                          <m:ctrlPr>
                            <a:rPr lang="en-CA" sz="2400" i="1" smtClean="0">
                              <a:latin typeface="Cambria Math" panose="02040503050406030204" pitchFamily="18" charset="0"/>
                            </a:rPr>
                          </m:ctrlPr>
                        </m:sSupPr>
                        <m:e>
                          <m:r>
                            <a:rPr lang="en-CA" sz="2400" b="0" i="1" smtClean="0">
                              <a:latin typeface="Cambria Math" panose="02040503050406030204" pitchFamily="18" charset="0"/>
                            </a:rPr>
                            <m:t>𝑒</m:t>
                          </m:r>
                        </m:e>
                        <m:sup>
                          <m:r>
                            <a:rPr lang="en-CA" sz="2400" b="0" i="1" smtClean="0">
                              <a:latin typeface="Cambria Math" panose="02040503050406030204" pitchFamily="18" charset="0"/>
                            </a:rPr>
                            <m:t>𝑗</m:t>
                          </m:r>
                          <m:r>
                            <a:rPr lang="en-CA" sz="2400" b="0" i="1" smtClean="0">
                              <a:solidFill>
                                <a:srgbClr val="FF0000"/>
                              </a:solidFill>
                              <a:latin typeface="Cambria Math" panose="02040503050406030204" pitchFamily="18" charset="0"/>
                            </a:rPr>
                            <m:t>3</m:t>
                          </m:r>
                          <m:r>
                            <a:rPr lang="en-CA" sz="2400" b="0" i="1" smtClean="0">
                              <a:latin typeface="Cambria Math" panose="02040503050406030204" pitchFamily="18" charset="0"/>
                            </a:rPr>
                            <m:t>𝑡</m:t>
                          </m:r>
                        </m:sup>
                      </m:sSup>
                      <m:r>
                        <a:rPr lang="en-CA" sz="2400" b="0" i="1" smtClean="0">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𝐾</m:t>
                          </m:r>
                        </m:e>
                        <m:sub>
                          <m:r>
                            <a:rPr lang="en-CA" sz="2400" i="1">
                              <a:latin typeface="Cambria Math" panose="02040503050406030204" pitchFamily="18" charset="0"/>
                            </a:rPr>
                            <m:t>2</m:t>
                          </m:r>
                        </m:sub>
                      </m:sSub>
                      <m:sSup>
                        <m:sSupPr>
                          <m:ctrlPr>
                            <a:rPr lang="en-CA" sz="2400" i="1">
                              <a:latin typeface="Cambria Math" panose="02040503050406030204" pitchFamily="18" charset="0"/>
                            </a:rPr>
                          </m:ctrlPr>
                        </m:sSupPr>
                        <m:e>
                          <m:r>
                            <a:rPr lang="en-CA" sz="2400" i="1">
                              <a:latin typeface="Cambria Math" panose="02040503050406030204" pitchFamily="18" charset="0"/>
                            </a:rPr>
                            <m:t>𝑒</m:t>
                          </m:r>
                        </m:e>
                        <m:sup>
                          <m:r>
                            <a:rPr lang="en-CA" sz="2400" b="0" i="1" smtClean="0">
                              <a:latin typeface="Cambria Math" panose="02040503050406030204" pitchFamily="18" charset="0"/>
                            </a:rPr>
                            <m:t>−</m:t>
                          </m:r>
                          <m:r>
                            <a:rPr lang="en-CA" sz="2400" b="0" i="1" smtClean="0">
                              <a:latin typeface="Cambria Math" panose="02040503050406030204" pitchFamily="18" charset="0"/>
                            </a:rPr>
                            <m:t>𝑗</m:t>
                          </m:r>
                          <m:r>
                            <a:rPr lang="en-CA" sz="2400" b="0" i="1" smtClean="0">
                              <a:solidFill>
                                <a:srgbClr val="FF0000"/>
                              </a:solidFill>
                              <a:latin typeface="Cambria Math" panose="02040503050406030204" pitchFamily="18" charset="0"/>
                            </a:rPr>
                            <m:t>3</m:t>
                          </m:r>
                          <m:r>
                            <a:rPr lang="en-CA" sz="2400" i="1">
                              <a:latin typeface="Cambria Math" panose="02040503050406030204" pitchFamily="18" charset="0"/>
                            </a:rPr>
                            <m:t>𝑡</m:t>
                          </m:r>
                        </m:sup>
                      </m:sSup>
                    </m:oMath>
                  </m:oMathPara>
                </a14:m>
                <a:endParaRPr lang="en-CA" sz="2400" dirty="0"/>
              </a:p>
              <a:p>
                <a:pPr marL="0" indent="0">
                  <a:buNone/>
                </a:pPr>
                <a14:m>
                  <m:oMathPara xmlns:m="http://schemas.openxmlformats.org/officeDocument/2006/math">
                    <m:oMathParaPr>
                      <m:jc m:val="centerGroup"/>
                    </m:oMathParaPr>
                    <m:oMath xmlns:m="http://schemas.openxmlformats.org/officeDocument/2006/math">
                      <m:r>
                        <a:rPr lang="en-CA" sz="2400" i="1" smtClean="0">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𝐾</m:t>
                          </m:r>
                        </m:e>
                        <m:sub>
                          <m:r>
                            <a:rPr lang="en-CA" sz="2400" i="1">
                              <a:latin typeface="Cambria Math" panose="02040503050406030204" pitchFamily="18" charset="0"/>
                            </a:rPr>
                            <m:t>1</m:t>
                          </m:r>
                        </m:sub>
                      </m:sSub>
                      <m:r>
                        <a:rPr lang="en-CA" sz="2400" i="1">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𝐾</m:t>
                          </m:r>
                        </m:e>
                        <m:sub>
                          <m:r>
                            <a:rPr lang="en-CA" sz="2400" i="1">
                              <a:latin typeface="Cambria Math" panose="02040503050406030204" pitchFamily="18" charset="0"/>
                            </a:rPr>
                            <m:t>2</m:t>
                          </m:r>
                        </m:sub>
                      </m:sSub>
                      <m:func>
                        <m:funcPr>
                          <m:ctrlPr>
                            <a:rPr lang="en-CA" sz="2400" i="1">
                              <a:latin typeface="Cambria Math" panose="02040503050406030204" pitchFamily="18" charset="0"/>
                            </a:rPr>
                          </m:ctrlPr>
                        </m:funcPr>
                        <m:fName>
                          <m:r>
                            <m:rPr>
                              <m:sty m:val="p"/>
                            </m:rPr>
                            <a:rPr lang="en-CA" sz="2400">
                              <a:latin typeface="Cambria Math" panose="02040503050406030204" pitchFamily="18" charset="0"/>
                            </a:rPr>
                            <m:t>cos</m:t>
                          </m:r>
                        </m:fName>
                        <m:e>
                          <m:r>
                            <a:rPr lang="en-CA" sz="2400" i="1" smtClean="0">
                              <a:solidFill>
                                <a:srgbClr val="FF0000"/>
                              </a:solidFill>
                              <a:latin typeface="Cambria Math" panose="02040503050406030204" pitchFamily="18" charset="0"/>
                            </a:rPr>
                            <m:t>3</m:t>
                          </m:r>
                          <m:r>
                            <a:rPr lang="en-CA" sz="2400" i="1">
                              <a:latin typeface="Cambria Math" panose="02040503050406030204" pitchFamily="18" charset="0"/>
                            </a:rPr>
                            <m:t>𝑡</m:t>
                          </m:r>
                        </m:e>
                      </m:func>
                      <m:r>
                        <a:rPr lang="en-CA" sz="2400" i="1">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𝐾</m:t>
                          </m:r>
                        </m:e>
                        <m:sub>
                          <m:r>
                            <a:rPr lang="en-CA" sz="2400" i="1">
                              <a:latin typeface="Cambria Math" panose="02040503050406030204" pitchFamily="18" charset="0"/>
                            </a:rPr>
                            <m:t>3</m:t>
                          </m:r>
                        </m:sub>
                      </m:sSub>
                      <m:func>
                        <m:funcPr>
                          <m:ctrlPr>
                            <a:rPr lang="en-CA" sz="2400" i="1">
                              <a:latin typeface="Cambria Math" panose="02040503050406030204" pitchFamily="18" charset="0"/>
                            </a:rPr>
                          </m:ctrlPr>
                        </m:funcPr>
                        <m:fName>
                          <m:r>
                            <m:rPr>
                              <m:sty m:val="p"/>
                            </m:rPr>
                            <a:rPr lang="en-CA" sz="2400">
                              <a:latin typeface="Cambria Math" panose="02040503050406030204" pitchFamily="18" charset="0"/>
                            </a:rPr>
                            <m:t>sin</m:t>
                          </m:r>
                        </m:fName>
                        <m:e>
                          <m:r>
                            <a:rPr lang="en-CA" sz="2400" i="1" smtClean="0">
                              <a:solidFill>
                                <a:srgbClr val="FF0000"/>
                              </a:solidFill>
                              <a:latin typeface="Cambria Math" panose="02040503050406030204" pitchFamily="18" charset="0"/>
                            </a:rPr>
                            <m:t>3</m:t>
                          </m:r>
                          <m:r>
                            <a:rPr lang="en-CA" sz="2400" i="1">
                              <a:latin typeface="Cambria Math" panose="02040503050406030204" pitchFamily="18" charset="0"/>
                            </a:rPr>
                            <m:t>𝑡</m:t>
                          </m:r>
                        </m:e>
                      </m:func>
                    </m:oMath>
                  </m:oMathPara>
                </a14:m>
                <a:endParaRPr lang="en-CA" sz="240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CA" sz="2400" i="1">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𝐾</m:t>
                          </m:r>
                        </m:e>
                        <m:sub>
                          <m:r>
                            <a:rPr lang="en-CA" sz="2400" i="1">
                              <a:latin typeface="Cambria Math" panose="02040503050406030204" pitchFamily="18" charset="0"/>
                            </a:rPr>
                            <m:t>1</m:t>
                          </m:r>
                        </m:sub>
                      </m:sSub>
                      <m:r>
                        <a:rPr lang="en-CA" sz="2400" i="1">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𝐾</m:t>
                          </m:r>
                        </m:e>
                        <m:sub>
                          <m:r>
                            <a:rPr lang="en-CA" sz="2400" i="1">
                              <a:latin typeface="Cambria Math" panose="02040503050406030204" pitchFamily="18" charset="0"/>
                            </a:rPr>
                            <m:t>4</m:t>
                          </m:r>
                        </m:sub>
                      </m:sSub>
                      <m:func>
                        <m:funcPr>
                          <m:ctrlPr>
                            <a:rPr lang="en-CA" sz="2400" i="1">
                              <a:latin typeface="Cambria Math" panose="02040503050406030204" pitchFamily="18" charset="0"/>
                            </a:rPr>
                          </m:ctrlPr>
                        </m:funcPr>
                        <m:fName>
                          <m:r>
                            <m:rPr>
                              <m:sty m:val="p"/>
                            </m:rPr>
                            <a:rPr lang="en-CA" sz="2400">
                              <a:latin typeface="Cambria Math" panose="02040503050406030204" pitchFamily="18" charset="0"/>
                            </a:rPr>
                            <m:t>cos</m:t>
                          </m:r>
                        </m:fName>
                        <m:e>
                          <m:d>
                            <m:dPr>
                              <m:ctrlPr>
                                <a:rPr lang="en-CA" sz="2400" i="1">
                                  <a:latin typeface="Cambria Math" panose="02040503050406030204" pitchFamily="18" charset="0"/>
                                </a:rPr>
                              </m:ctrlPr>
                            </m:dPr>
                            <m:e>
                              <m:r>
                                <a:rPr lang="en-CA" sz="2400" i="1" smtClean="0">
                                  <a:solidFill>
                                    <a:srgbClr val="FF0000"/>
                                  </a:solidFill>
                                  <a:latin typeface="Cambria Math" panose="02040503050406030204" pitchFamily="18" charset="0"/>
                                </a:rPr>
                                <m:t>3</m:t>
                              </m:r>
                              <m:r>
                                <a:rPr lang="en-CA" sz="2400" i="1">
                                  <a:latin typeface="Cambria Math" panose="02040503050406030204" pitchFamily="18" charset="0"/>
                                </a:rPr>
                                <m:t>𝑡</m:t>
                              </m:r>
                              <m:r>
                                <a:rPr lang="en-CA" sz="2400" i="1">
                                  <a:latin typeface="Cambria Math" panose="02040503050406030204" pitchFamily="18" charset="0"/>
                                </a:rPr>
                                <m:t>−</m:t>
                              </m:r>
                              <m:r>
                                <a:rPr lang="en-CA" sz="2400" i="1">
                                  <a:latin typeface="Cambria Math" panose="02040503050406030204" pitchFamily="18" charset="0"/>
                                  <a:ea typeface="Cambria Math" panose="02040503050406030204" pitchFamily="18" charset="0"/>
                                </a:rPr>
                                <m:t>𝜑</m:t>
                              </m:r>
                            </m:e>
                          </m:d>
                        </m:e>
                      </m:func>
                    </m:oMath>
                  </m:oMathPara>
                </a14:m>
                <a:endParaRPr lang="es-CR" sz="2400" dirty="0"/>
              </a:p>
            </p:txBody>
          </p:sp>
        </mc:Choice>
        <mc:Fallback xmlns="">
          <p:sp>
            <p:nvSpPr>
              <p:cNvPr id="5" name="Content Placeholder 4">
                <a:extLst>
                  <a:ext uri="{FF2B5EF4-FFF2-40B4-BE49-F238E27FC236}">
                    <a16:creationId xmlns:a16="http://schemas.microsoft.com/office/drawing/2014/main" id="{BD51F881-655A-4E95-B6E6-A1FC3E5620C6}"/>
                  </a:ext>
                </a:extLst>
              </p:cNvPr>
              <p:cNvSpPr>
                <a:spLocks noGrp="1" noRot="1" noChangeAspect="1" noMove="1" noResize="1" noEditPoints="1" noAdjustHandles="1" noChangeArrowheads="1" noChangeShapeType="1" noTextEdit="1"/>
              </p:cNvSpPr>
              <p:nvPr>
                <p:ph sz="half" idx="2"/>
              </p:nvPr>
            </p:nvSpPr>
            <p:spPr>
              <a:blipFill>
                <a:blip r:embed="rId2"/>
                <a:stretch>
                  <a:fillRect/>
                </a:stretch>
              </a:blipFill>
            </p:spPr>
            <p:txBody>
              <a:bodyPr/>
              <a:lstStyle/>
              <a:p>
                <a:r>
                  <a:rPr lang="es-CR">
                    <a:noFill/>
                  </a:rPr>
                  <a:t> </a:t>
                </a:r>
              </a:p>
            </p:txBody>
          </p:sp>
        </mc:Fallback>
      </mc:AlternateContent>
      <mc:AlternateContent xmlns:mc="http://schemas.openxmlformats.org/markup-compatibility/2006" xmlns:a14="http://schemas.microsoft.com/office/drawing/2010/main">
        <mc:Choice Requires="a14">
          <p:sp>
            <p:nvSpPr>
              <p:cNvPr id="10" name="Content Placeholder 7">
                <a:extLst>
                  <a:ext uri="{FF2B5EF4-FFF2-40B4-BE49-F238E27FC236}">
                    <a16:creationId xmlns:a16="http://schemas.microsoft.com/office/drawing/2014/main" id="{4F5E1032-CB2E-439A-8523-F1A87B72D37B}"/>
                  </a:ext>
                </a:extLst>
              </p:cNvPr>
              <p:cNvSpPr>
                <a:spLocks noGrp="1"/>
              </p:cNvSpPr>
              <p:nvPr>
                <p:ph sz="half" idx="1"/>
              </p:nvPr>
            </p:nvSpPr>
            <p:spPr>
              <a:xfrm>
                <a:off x="1120775" y="1825625"/>
                <a:ext cx="5024438" cy="4351338"/>
              </a:xfrm>
            </p:spPr>
            <p:txBody>
              <a:bodyPr>
                <a:normAutofit fontScale="92500" lnSpcReduction="10000"/>
              </a:bodyPr>
              <a:lstStyle/>
              <a:p>
                <a:r>
                  <a:rPr lang="es-CR" dirty="0"/>
                  <a:t>Tiene un polo en el origen de la entrada escalón unitario</a:t>
                </a:r>
              </a:p>
              <a:p>
                <a:pPr lvl="1"/>
                <a:r>
                  <a:rPr lang="es-CR" dirty="0"/>
                  <a:t>Produce la constante respuesta forzada</a:t>
                </a:r>
              </a:p>
              <a:p>
                <a:pPr lvl="1"/>
                <a:endParaRPr lang="es-CR" dirty="0"/>
              </a:p>
              <a:p>
                <a:r>
                  <a:rPr lang="es-CR" dirty="0"/>
                  <a:t>Tiene dos polos imaginarios del sistema</a:t>
                </a:r>
              </a:p>
              <a:p>
                <a:pPr lvl="1"/>
                <a:r>
                  <a:rPr lang="es-CR" dirty="0"/>
                  <a:t>Genera una respuesta natural sinusoidal cuya frecuencia es igual a la ubicación de los polos imaginarios</a:t>
                </a:r>
              </a:p>
              <a:p>
                <a:pPr lvl="2"/>
                <a:r>
                  <a:rPr lang="es-CR" dirty="0"/>
                  <a:t>Denominada </a:t>
                </a:r>
                <a:r>
                  <a:rPr lang="es-CR" b="1" i="1" u="sng" dirty="0"/>
                  <a:t>frecuencia de oscilación</a:t>
                </a:r>
                <a:r>
                  <a:rPr lang="es-CR" dirty="0"/>
                  <a:t> </a:t>
                </a:r>
                <a14:m>
                  <m:oMath xmlns:m="http://schemas.openxmlformats.org/officeDocument/2006/math">
                    <m:sSub>
                      <m:sSubPr>
                        <m:ctrlPr>
                          <a:rPr lang="es-CR" i="1" smtClean="0">
                            <a:latin typeface="Cambria Math" panose="02040503050406030204" pitchFamily="18" charset="0"/>
                          </a:rPr>
                        </m:ctrlPr>
                      </m:sSubPr>
                      <m:e>
                        <m:r>
                          <a:rPr lang="es-CR" i="1" smtClean="0">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rPr>
                          <m:t>𝑐</m:t>
                        </m:r>
                      </m:sub>
                    </m:sSub>
                  </m:oMath>
                </a14:m>
                <a:endParaRPr lang="es-CR" dirty="0"/>
              </a:p>
            </p:txBody>
          </p:sp>
        </mc:Choice>
        <mc:Fallback xmlns="">
          <p:sp>
            <p:nvSpPr>
              <p:cNvPr id="10" name="Content Placeholder 7">
                <a:extLst>
                  <a:ext uri="{FF2B5EF4-FFF2-40B4-BE49-F238E27FC236}">
                    <a16:creationId xmlns:a16="http://schemas.microsoft.com/office/drawing/2014/main" id="{4F5E1032-CB2E-439A-8523-F1A87B72D37B}"/>
                  </a:ext>
                </a:extLst>
              </p:cNvPr>
              <p:cNvSpPr>
                <a:spLocks noGrp="1" noRot="1" noChangeAspect="1" noMove="1" noResize="1" noEditPoints="1" noAdjustHandles="1" noChangeArrowheads="1" noChangeShapeType="1" noTextEdit="1"/>
              </p:cNvSpPr>
              <p:nvPr>
                <p:ph sz="half" idx="1"/>
              </p:nvPr>
            </p:nvSpPr>
            <p:spPr>
              <a:xfrm>
                <a:off x="1120775" y="1825625"/>
                <a:ext cx="5024438" cy="4351338"/>
              </a:xfrm>
              <a:blipFill>
                <a:blip r:embed="rId3"/>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42566683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1FE2777-D6DA-427E-9C42-F1D5D4385419}"/>
              </a:ext>
            </a:extLst>
          </p:cNvPr>
          <p:cNvSpPr>
            <a:spLocks noGrp="1"/>
          </p:cNvSpPr>
          <p:nvPr>
            <p:ph type="title"/>
          </p:nvPr>
        </p:nvSpPr>
        <p:spPr/>
        <p:txBody>
          <a:bodyPr>
            <a:normAutofit fontScale="90000"/>
          </a:bodyPr>
          <a:lstStyle/>
          <a:p>
            <a:r>
              <a:rPr lang="es-CR" dirty="0"/>
              <a:t>Respuesta Críticamente Amortiguada</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BD51F881-655A-4E95-B6E6-A1FC3E5620C6}"/>
                  </a:ext>
                </a:extLst>
              </p:cNvPr>
              <p:cNvSpPr>
                <a:spLocks noGrp="1"/>
              </p:cNvSpPr>
              <p:nvPr>
                <p:ph sz="half" idx="2"/>
              </p:nvPr>
            </p:nvSpPr>
            <p:spPr/>
            <p:txBody>
              <a:bodyPr>
                <a:normAutofit lnSpcReduction="10000"/>
              </a:bodyPr>
              <a:lstStyle/>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𝐶</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9</m:t>
                          </m:r>
                        </m:num>
                        <m:den>
                          <m:r>
                            <a:rPr lang="en-CA" b="0" i="1" smtClean="0">
                              <a:latin typeface="Cambria Math" panose="02040503050406030204" pitchFamily="18" charset="0"/>
                            </a:rPr>
                            <m:t>𝑠</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+3</m:t>
                              </m:r>
                            </m:e>
                          </m:d>
                          <m:d>
                            <m:dPr>
                              <m:ctrlPr>
                                <a:rPr lang="en-CA" i="1">
                                  <a:latin typeface="Cambria Math" panose="02040503050406030204" pitchFamily="18" charset="0"/>
                                </a:rPr>
                              </m:ctrlPr>
                            </m:dPr>
                            <m:e>
                              <m:r>
                                <a:rPr lang="en-CA" i="1">
                                  <a:latin typeface="Cambria Math" panose="02040503050406030204" pitchFamily="18" charset="0"/>
                                </a:rPr>
                                <m:t>𝑠</m:t>
                              </m:r>
                              <m:r>
                                <a:rPr lang="en-CA" i="1">
                                  <a:latin typeface="Cambria Math" panose="02040503050406030204" pitchFamily="18" charset="0"/>
                                </a:rPr>
                                <m:t>+3</m:t>
                              </m:r>
                            </m:e>
                          </m:d>
                        </m:den>
                      </m:f>
                    </m:oMath>
                  </m:oMathPara>
                </a14:m>
                <a:endParaRPr lang="en-CA" b="0"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9</m:t>
                          </m:r>
                        </m:num>
                        <m:den>
                          <m:r>
                            <a:rPr lang="en-CA" i="1">
                              <a:latin typeface="Cambria Math" panose="02040503050406030204" pitchFamily="18" charset="0"/>
                            </a:rPr>
                            <m:t>𝑠</m:t>
                          </m:r>
                          <m:d>
                            <m:dPr>
                              <m:ctrlPr>
                                <a:rPr lang="en-CA" i="1">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m:t>
                              </m:r>
                              <m:r>
                                <a:rPr lang="en-CA" b="0" i="1" smtClean="0">
                                  <a:latin typeface="Cambria Math" panose="02040503050406030204" pitchFamily="18" charset="0"/>
                                </a:rPr>
                                <m:t>𝑗</m:t>
                              </m:r>
                              <m:r>
                                <a:rPr lang="en-CA" b="0" i="1" smtClean="0">
                                  <a:latin typeface="Cambria Math" panose="02040503050406030204" pitchFamily="18" charset="0"/>
                                </a:rPr>
                                <m:t>3</m:t>
                              </m:r>
                            </m:e>
                          </m:d>
                          <m:d>
                            <m:dPr>
                              <m:ctrlPr>
                                <a:rPr lang="en-CA" i="1" smtClean="0">
                                  <a:latin typeface="Cambria Math" panose="02040503050406030204" pitchFamily="18" charset="0"/>
                                </a:rPr>
                              </m:ctrlPr>
                            </m:dPr>
                            <m:e>
                              <m:r>
                                <a:rPr lang="en-CA" i="1">
                                  <a:latin typeface="Cambria Math" panose="02040503050406030204" pitchFamily="18" charset="0"/>
                                </a:rPr>
                                <m:t>𝑠</m:t>
                              </m:r>
                              <m:r>
                                <a:rPr lang="en-CA" b="0" i="1" smtClean="0">
                                  <a:latin typeface="Cambria Math" panose="02040503050406030204" pitchFamily="18" charset="0"/>
                                </a:rPr>
                                <m:t>−</m:t>
                              </m:r>
                              <m:r>
                                <a:rPr lang="en-CA" i="1">
                                  <a:latin typeface="Cambria Math" panose="02040503050406030204" pitchFamily="18" charset="0"/>
                                </a:rPr>
                                <m:t>𝑗</m:t>
                              </m:r>
                              <m:r>
                                <a:rPr lang="en-CA" b="0" i="1" smtClean="0">
                                  <a:latin typeface="Cambria Math" panose="02040503050406030204" pitchFamily="18" charset="0"/>
                                </a:rPr>
                                <m:t>3</m:t>
                              </m:r>
                            </m:e>
                          </m:d>
                        </m:den>
                      </m:f>
                    </m:oMath>
                  </m:oMathPara>
                </a14:m>
                <a:endParaRPr lang="es-CR"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sz="2400" b="0" i="1" smtClean="0">
                          <a:latin typeface="Cambria Math" panose="02040503050406030204" pitchFamily="18" charset="0"/>
                        </a:rPr>
                        <m:t>𝑐</m:t>
                      </m:r>
                      <m:d>
                        <m:dPr>
                          <m:ctrlPr>
                            <a:rPr lang="en-CA" sz="2400" b="0" i="1" smtClean="0">
                              <a:latin typeface="Cambria Math" panose="02040503050406030204" pitchFamily="18" charset="0"/>
                            </a:rPr>
                          </m:ctrlPr>
                        </m:dPr>
                        <m:e>
                          <m:r>
                            <a:rPr lang="en-CA" sz="2400" b="0" i="1" smtClean="0">
                              <a:latin typeface="Cambria Math" panose="02040503050406030204" pitchFamily="18" charset="0"/>
                            </a:rPr>
                            <m:t>𝑡</m:t>
                          </m:r>
                        </m:e>
                      </m:d>
                      <m:r>
                        <a:rPr lang="en-CA" sz="2400" b="0" i="1" smtClean="0">
                          <a:latin typeface="Cambria Math" panose="02040503050406030204" pitchFamily="18" charset="0"/>
                        </a:rPr>
                        <m:t>=</m:t>
                      </m:r>
                      <m:sSub>
                        <m:sSubPr>
                          <m:ctrlPr>
                            <a:rPr lang="en-CA" sz="2400" b="0" i="1" smtClean="0">
                              <a:latin typeface="Cambria Math" panose="02040503050406030204" pitchFamily="18" charset="0"/>
                            </a:rPr>
                          </m:ctrlPr>
                        </m:sSubPr>
                        <m:e>
                          <m:r>
                            <a:rPr lang="en-CA" sz="2400" b="0" i="1" smtClean="0">
                              <a:latin typeface="Cambria Math" panose="02040503050406030204" pitchFamily="18" charset="0"/>
                            </a:rPr>
                            <m:t>𝐾</m:t>
                          </m:r>
                        </m:e>
                        <m:sub>
                          <m:r>
                            <a:rPr lang="en-CA" sz="2400" b="0" i="1" smtClean="0">
                              <a:latin typeface="Cambria Math" panose="02040503050406030204" pitchFamily="18" charset="0"/>
                            </a:rPr>
                            <m:t>1</m:t>
                          </m:r>
                        </m:sub>
                      </m:sSub>
                      <m:r>
                        <a:rPr lang="en-CA" sz="2400" b="0" i="1" smtClean="0">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𝐾</m:t>
                          </m:r>
                        </m:e>
                        <m:sub>
                          <m:r>
                            <a:rPr lang="en-CA" sz="2400" b="0" i="1" smtClean="0">
                              <a:latin typeface="Cambria Math" panose="02040503050406030204" pitchFamily="18" charset="0"/>
                            </a:rPr>
                            <m:t>2</m:t>
                          </m:r>
                        </m:sub>
                      </m:sSub>
                      <m:sSup>
                        <m:sSupPr>
                          <m:ctrlPr>
                            <a:rPr lang="en-CA" sz="2400" i="1" smtClean="0">
                              <a:latin typeface="Cambria Math" panose="02040503050406030204" pitchFamily="18" charset="0"/>
                            </a:rPr>
                          </m:ctrlPr>
                        </m:sSupPr>
                        <m:e>
                          <m:r>
                            <a:rPr lang="en-CA" sz="2400" b="0" i="1" smtClean="0">
                              <a:latin typeface="Cambria Math" panose="02040503050406030204" pitchFamily="18" charset="0"/>
                            </a:rPr>
                            <m:t>𝑒</m:t>
                          </m:r>
                        </m:e>
                        <m:sup>
                          <m:r>
                            <a:rPr lang="en-CA" sz="2400" b="0" i="1" smtClean="0">
                              <a:latin typeface="Cambria Math" panose="02040503050406030204" pitchFamily="18" charset="0"/>
                            </a:rPr>
                            <m:t>−3</m:t>
                          </m:r>
                          <m:r>
                            <a:rPr lang="en-CA" sz="2400" b="0" i="1" smtClean="0">
                              <a:latin typeface="Cambria Math" panose="02040503050406030204" pitchFamily="18" charset="0"/>
                            </a:rPr>
                            <m:t>𝑡</m:t>
                          </m:r>
                        </m:sup>
                      </m:sSup>
                      <m:r>
                        <a:rPr lang="en-CA" sz="2400" b="0" i="1" smtClean="0">
                          <a:latin typeface="Cambria Math" panose="02040503050406030204" pitchFamily="18" charset="0"/>
                        </a:rPr>
                        <m:t>+</m:t>
                      </m:r>
                      <m:sSub>
                        <m:sSubPr>
                          <m:ctrlPr>
                            <a:rPr lang="en-CA" sz="2400" i="1">
                              <a:latin typeface="Cambria Math" panose="02040503050406030204" pitchFamily="18" charset="0"/>
                            </a:rPr>
                          </m:ctrlPr>
                        </m:sSubPr>
                        <m:e>
                          <m:r>
                            <a:rPr lang="en-CA" sz="2400" i="1">
                              <a:latin typeface="Cambria Math" panose="02040503050406030204" pitchFamily="18" charset="0"/>
                            </a:rPr>
                            <m:t>𝐾</m:t>
                          </m:r>
                        </m:e>
                        <m:sub>
                          <m:r>
                            <a:rPr lang="en-CA" sz="2400" b="0" i="1" smtClean="0">
                              <a:latin typeface="Cambria Math" panose="02040503050406030204" pitchFamily="18" charset="0"/>
                            </a:rPr>
                            <m:t>3</m:t>
                          </m:r>
                        </m:sub>
                      </m:sSub>
                      <m:r>
                        <a:rPr lang="en-CA" sz="2400" b="0" i="1" smtClean="0">
                          <a:latin typeface="Cambria Math" panose="02040503050406030204" pitchFamily="18" charset="0"/>
                        </a:rPr>
                        <m:t>𝑡</m:t>
                      </m:r>
                      <m:sSup>
                        <m:sSupPr>
                          <m:ctrlPr>
                            <a:rPr lang="en-CA" sz="2400" i="1">
                              <a:latin typeface="Cambria Math" panose="02040503050406030204" pitchFamily="18" charset="0"/>
                            </a:rPr>
                          </m:ctrlPr>
                        </m:sSupPr>
                        <m:e>
                          <m:r>
                            <a:rPr lang="en-CA" sz="2400" i="1">
                              <a:latin typeface="Cambria Math" panose="02040503050406030204" pitchFamily="18" charset="0"/>
                            </a:rPr>
                            <m:t>𝑒</m:t>
                          </m:r>
                        </m:e>
                        <m:sup>
                          <m:r>
                            <a:rPr lang="en-CA" sz="2400" b="0" i="1" smtClean="0">
                              <a:latin typeface="Cambria Math" panose="02040503050406030204" pitchFamily="18" charset="0"/>
                            </a:rPr>
                            <m:t>−3</m:t>
                          </m:r>
                          <m:r>
                            <a:rPr lang="en-CA" sz="2400" i="1">
                              <a:latin typeface="Cambria Math" panose="02040503050406030204" pitchFamily="18" charset="0"/>
                            </a:rPr>
                            <m:t>𝑡</m:t>
                          </m:r>
                        </m:sup>
                      </m:sSup>
                    </m:oMath>
                  </m:oMathPara>
                </a14:m>
                <a:endParaRPr lang="es-CR" sz="2400" dirty="0"/>
              </a:p>
            </p:txBody>
          </p:sp>
        </mc:Choice>
        <mc:Fallback xmlns="">
          <p:sp>
            <p:nvSpPr>
              <p:cNvPr id="5" name="Content Placeholder 4">
                <a:extLst>
                  <a:ext uri="{FF2B5EF4-FFF2-40B4-BE49-F238E27FC236}">
                    <a16:creationId xmlns:a16="http://schemas.microsoft.com/office/drawing/2014/main" id="{BD51F881-655A-4E95-B6E6-A1FC3E5620C6}"/>
                  </a:ext>
                </a:extLst>
              </p:cNvPr>
              <p:cNvSpPr>
                <a:spLocks noGrp="1" noRot="1" noChangeAspect="1" noMove="1" noResize="1" noEditPoints="1" noAdjustHandles="1" noChangeArrowheads="1" noChangeShapeType="1" noTextEdit="1"/>
              </p:cNvSpPr>
              <p:nvPr>
                <p:ph sz="half" idx="2"/>
              </p:nvPr>
            </p:nvSpPr>
            <p:spPr>
              <a:blipFill>
                <a:blip r:embed="rId2"/>
                <a:stretch>
                  <a:fillRect/>
                </a:stretch>
              </a:blipFill>
            </p:spPr>
            <p:txBody>
              <a:bodyPr/>
              <a:lstStyle/>
              <a:p>
                <a:r>
                  <a:rPr lang="es-CR">
                    <a:noFill/>
                  </a:rPr>
                  <a:t> </a:t>
                </a:r>
              </a:p>
            </p:txBody>
          </p:sp>
        </mc:Fallback>
      </mc:AlternateContent>
      <p:sp>
        <p:nvSpPr>
          <p:cNvPr id="10" name="Content Placeholder 7">
            <a:extLst>
              <a:ext uri="{FF2B5EF4-FFF2-40B4-BE49-F238E27FC236}">
                <a16:creationId xmlns:a16="http://schemas.microsoft.com/office/drawing/2014/main" id="{4F5E1032-CB2E-439A-8523-F1A87B72D37B}"/>
              </a:ext>
            </a:extLst>
          </p:cNvPr>
          <p:cNvSpPr>
            <a:spLocks noGrp="1"/>
          </p:cNvSpPr>
          <p:nvPr>
            <p:ph sz="half" idx="1"/>
          </p:nvPr>
        </p:nvSpPr>
        <p:spPr>
          <a:xfrm>
            <a:off x="1120775" y="1825625"/>
            <a:ext cx="5024438" cy="4351338"/>
          </a:xfrm>
        </p:spPr>
        <p:txBody>
          <a:bodyPr>
            <a:normAutofit lnSpcReduction="10000"/>
          </a:bodyPr>
          <a:lstStyle/>
          <a:p>
            <a:r>
              <a:rPr lang="es-CR" dirty="0"/>
              <a:t>Tiene un polo en el origen de la entrada escalón unitario</a:t>
            </a:r>
          </a:p>
          <a:p>
            <a:pPr lvl="1"/>
            <a:r>
              <a:rPr lang="es-CR" dirty="0"/>
              <a:t>Produce la constante respuesta forzada</a:t>
            </a:r>
          </a:p>
          <a:p>
            <a:pPr lvl="1"/>
            <a:endParaRPr lang="es-CR" dirty="0"/>
          </a:p>
          <a:p>
            <a:r>
              <a:rPr lang="es-CR" dirty="0"/>
              <a:t>Tiene dos polos en el eje real</a:t>
            </a:r>
          </a:p>
          <a:p>
            <a:pPr lvl="1"/>
            <a:r>
              <a:rPr lang="es-CR" dirty="0"/>
              <a:t>Genere una respuesta natural de una exponencial y una exponencial multiplicada por el tiempo</a:t>
            </a:r>
          </a:p>
          <a:p>
            <a:r>
              <a:rPr lang="es-CR" dirty="0"/>
              <a:t>Respuesta mas rápida posible sin </a:t>
            </a:r>
            <a:r>
              <a:rPr lang="es-CR" dirty="0" err="1"/>
              <a:t>sobreimpulso</a:t>
            </a:r>
            <a:endParaRPr lang="es-CR" dirty="0"/>
          </a:p>
        </p:txBody>
      </p:sp>
    </p:spTree>
    <p:extLst>
      <p:ext uri="{BB962C8B-B14F-4D97-AF65-F5344CB8AC3E}">
        <p14:creationId xmlns:p14="http://schemas.microsoft.com/office/powerpoint/2010/main" val="37800485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DEEE3-5F06-40D7-9AB0-03996C3B7EAF}"/>
              </a:ext>
            </a:extLst>
          </p:cNvPr>
          <p:cNvSpPr>
            <a:spLocks noGrp="1"/>
          </p:cNvSpPr>
          <p:nvPr>
            <p:ph type="title"/>
          </p:nvPr>
        </p:nvSpPr>
        <p:spPr/>
        <p:txBody>
          <a:bodyPr/>
          <a:lstStyle/>
          <a:p>
            <a:r>
              <a:rPr lang="es-CR" dirty="0"/>
              <a:t>Resumen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AC40870-888A-4047-806F-83AED1A7CEB8}"/>
                  </a:ext>
                </a:extLst>
              </p:cNvPr>
              <p:cNvSpPr>
                <a:spLocks noGrp="1"/>
              </p:cNvSpPr>
              <p:nvPr>
                <p:ph sz="half" idx="1"/>
              </p:nvPr>
            </p:nvSpPr>
            <p:spPr/>
            <p:txBody>
              <a:bodyPr/>
              <a:lstStyle/>
              <a:p>
                <a:pPr marL="0" indent="0">
                  <a:buNone/>
                </a:pPr>
                <a:r>
                  <a:rPr lang="es-CR" dirty="0"/>
                  <a:t>Sobre Amortiguado</a:t>
                </a:r>
              </a:p>
              <a:p>
                <a:pPr lvl="1"/>
                <a:r>
                  <a:rPr lang="es-CR" dirty="0"/>
                  <a:t>Polos: Dos reales </a:t>
                </a:r>
                <a14:m>
                  <m:oMath xmlns:m="http://schemas.openxmlformats.org/officeDocument/2006/math">
                    <m:r>
                      <a:rPr lang="en-CA" b="0" i="1" smtClean="0">
                        <a:solidFill>
                          <a:srgbClr val="FF0000"/>
                        </a:solidFill>
                        <a:latin typeface="Cambria Math" panose="02040503050406030204" pitchFamily="18" charset="0"/>
                      </a:rPr>
                      <m:t>−</m:t>
                    </m:r>
                    <m:sSub>
                      <m:sSubPr>
                        <m:ctrlPr>
                          <a:rPr lang="en-CA" b="0" i="1" smtClean="0">
                            <a:solidFill>
                              <a:srgbClr val="FF0000"/>
                            </a:solidFill>
                            <a:latin typeface="Cambria Math" panose="02040503050406030204" pitchFamily="18" charset="0"/>
                          </a:rPr>
                        </m:ctrlPr>
                      </m:sSubPr>
                      <m:e>
                        <m:r>
                          <a:rPr lang="en-CA" b="0" i="1" smtClean="0">
                            <a:solidFill>
                              <a:srgbClr val="FF0000"/>
                            </a:solidFill>
                            <a:latin typeface="Cambria Math" panose="02040503050406030204" pitchFamily="18" charset="0"/>
                            <a:ea typeface="Cambria Math" panose="02040503050406030204" pitchFamily="18" charset="0"/>
                          </a:rPr>
                          <m:t>𝜎</m:t>
                        </m:r>
                      </m:e>
                      <m:sub>
                        <m:r>
                          <a:rPr lang="en-CA" b="0" i="1" smtClean="0">
                            <a:solidFill>
                              <a:srgbClr val="FF0000"/>
                            </a:solidFill>
                            <a:latin typeface="Cambria Math" panose="02040503050406030204" pitchFamily="18" charset="0"/>
                          </a:rPr>
                          <m:t>1</m:t>
                        </m:r>
                      </m:sub>
                    </m:sSub>
                    <m:r>
                      <a:rPr lang="en-CA" b="0" i="1" smtClean="0">
                        <a:latin typeface="Cambria Math" panose="02040503050406030204" pitchFamily="18" charset="0"/>
                      </a:rPr>
                      <m:t>,</m:t>
                    </m:r>
                    <m:r>
                      <a:rPr lang="en-CA" i="1" smtClean="0">
                        <a:solidFill>
                          <a:srgbClr val="FFFF00"/>
                        </a:solidFill>
                        <a:latin typeface="Cambria Math" panose="02040503050406030204" pitchFamily="18" charset="0"/>
                      </a:rPr>
                      <m:t>−</m:t>
                    </m:r>
                    <m:sSub>
                      <m:sSubPr>
                        <m:ctrlPr>
                          <a:rPr lang="en-CA" i="1">
                            <a:solidFill>
                              <a:srgbClr val="FFFF00"/>
                            </a:solidFill>
                            <a:latin typeface="Cambria Math" panose="02040503050406030204" pitchFamily="18" charset="0"/>
                          </a:rPr>
                        </m:ctrlPr>
                      </m:sSubPr>
                      <m:e>
                        <m:r>
                          <a:rPr lang="en-CA" i="1">
                            <a:solidFill>
                              <a:srgbClr val="FFFF00"/>
                            </a:solidFill>
                            <a:latin typeface="Cambria Math" panose="02040503050406030204" pitchFamily="18" charset="0"/>
                            <a:ea typeface="Cambria Math" panose="02040503050406030204" pitchFamily="18" charset="0"/>
                          </a:rPr>
                          <m:t>𝜎</m:t>
                        </m:r>
                      </m:e>
                      <m:sub>
                        <m:r>
                          <a:rPr lang="en-CA" b="0" i="1" smtClean="0">
                            <a:solidFill>
                              <a:srgbClr val="FFFF00"/>
                            </a:solidFill>
                            <a:latin typeface="Cambria Math" panose="02040503050406030204" pitchFamily="18" charset="0"/>
                            <a:ea typeface="Cambria Math" panose="02040503050406030204" pitchFamily="18" charset="0"/>
                          </a:rPr>
                          <m:t>2</m:t>
                        </m:r>
                      </m:sub>
                    </m:sSub>
                  </m:oMath>
                </a14:m>
                <a:endParaRPr lang="en-CA" dirty="0"/>
              </a:p>
              <a:p>
                <a:pPr lvl="1"/>
                <a:r>
                  <a:rPr lang="es-CR" dirty="0"/>
                  <a:t>Respuesta Natural:</a:t>
                </a:r>
              </a:p>
              <a:p>
                <a:pPr marL="914400" lvl="2" indent="0">
                  <a:buNone/>
                </a:pPr>
                <a14:m>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𝐾</m:t>
                        </m:r>
                      </m:e>
                      <m:sub>
                        <m:r>
                          <a:rPr lang="en-CA" b="0" i="1" smtClean="0">
                            <a:latin typeface="Cambria Math" panose="02040503050406030204" pitchFamily="18" charset="0"/>
                          </a:rPr>
                          <m:t>1</m:t>
                        </m:r>
                      </m:sub>
                    </m:sSub>
                    <m:sSup>
                      <m:sSupPr>
                        <m:ctrlPr>
                          <a:rPr lang="en-CA" b="0" i="1" smtClean="0">
                            <a:latin typeface="Cambria Math" panose="02040503050406030204" pitchFamily="18" charset="0"/>
                          </a:rPr>
                        </m:ctrlPr>
                      </m:sSupPr>
                      <m:e>
                        <m:r>
                          <a:rPr lang="en-CA" b="0" i="1" smtClean="0">
                            <a:latin typeface="Cambria Math" panose="02040503050406030204" pitchFamily="18" charset="0"/>
                          </a:rPr>
                          <m:t>𝑒</m:t>
                        </m:r>
                      </m:e>
                      <m:sup>
                        <m:r>
                          <a:rPr lang="en-CA" i="1" smtClean="0">
                            <a:solidFill>
                              <a:srgbClr val="FF0000"/>
                            </a:solidFill>
                            <a:latin typeface="Cambria Math" panose="02040503050406030204" pitchFamily="18" charset="0"/>
                          </a:rPr>
                          <m:t>−</m:t>
                        </m:r>
                        <m:sSub>
                          <m:sSubPr>
                            <m:ctrlPr>
                              <a:rPr lang="en-CA" i="1">
                                <a:solidFill>
                                  <a:srgbClr val="FF0000"/>
                                </a:solidFill>
                                <a:latin typeface="Cambria Math" panose="02040503050406030204" pitchFamily="18" charset="0"/>
                              </a:rPr>
                            </m:ctrlPr>
                          </m:sSubPr>
                          <m:e>
                            <m:r>
                              <a:rPr lang="en-CA" i="1">
                                <a:solidFill>
                                  <a:srgbClr val="FF0000"/>
                                </a:solidFill>
                                <a:latin typeface="Cambria Math" panose="02040503050406030204" pitchFamily="18" charset="0"/>
                                <a:ea typeface="Cambria Math" panose="02040503050406030204" pitchFamily="18" charset="0"/>
                              </a:rPr>
                              <m:t>𝜎</m:t>
                            </m:r>
                          </m:e>
                          <m:sub>
                            <m:r>
                              <a:rPr lang="en-CA" i="1">
                                <a:solidFill>
                                  <a:srgbClr val="FF0000"/>
                                </a:solidFill>
                                <a:latin typeface="Cambria Math" panose="02040503050406030204" pitchFamily="18" charset="0"/>
                              </a:rPr>
                              <m:t>1</m:t>
                            </m:r>
                          </m:sub>
                        </m:sSub>
                        <m:r>
                          <a:rPr lang="en-CA" b="0" i="1" smtClean="0">
                            <a:latin typeface="Cambria Math" panose="02040503050406030204" pitchFamily="18" charset="0"/>
                          </a:rPr>
                          <m:t>𝑡</m:t>
                        </m:r>
                      </m:sup>
                    </m:sSup>
                  </m:oMath>
                </a14:m>
                <a:r>
                  <a:rPr lang="es-CR" dirty="0"/>
                  <a:t>+</a:t>
                </a:r>
                <a:r>
                  <a:rPr lang="en-CA" dirty="0"/>
                  <a:t> </a:t>
                </a:r>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𝐾</m:t>
                        </m:r>
                      </m:e>
                      <m:sub>
                        <m:r>
                          <a:rPr lang="en-CA" b="0" i="1" smtClean="0">
                            <a:latin typeface="Cambria Math" panose="02040503050406030204" pitchFamily="18" charset="0"/>
                          </a:rPr>
                          <m:t>2</m:t>
                        </m:r>
                      </m:sub>
                    </m:sSub>
                    <m:sSup>
                      <m:sSupPr>
                        <m:ctrlPr>
                          <a:rPr lang="en-CA" i="1">
                            <a:latin typeface="Cambria Math" panose="02040503050406030204" pitchFamily="18" charset="0"/>
                          </a:rPr>
                        </m:ctrlPr>
                      </m:sSupPr>
                      <m:e>
                        <m:r>
                          <a:rPr lang="en-CA" i="1">
                            <a:latin typeface="Cambria Math" panose="02040503050406030204" pitchFamily="18" charset="0"/>
                          </a:rPr>
                          <m:t>𝑒</m:t>
                        </m:r>
                      </m:e>
                      <m:sup>
                        <m:r>
                          <a:rPr lang="en-CA" i="1" smtClean="0">
                            <a:solidFill>
                              <a:srgbClr val="FFFF00"/>
                            </a:solidFill>
                            <a:latin typeface="Cambria Math" panose="02040503050406030204" pitchFamily="18" charset="0"/>
                          </a:rPr>
                          <m:t>−</m:t>
                        </m:r>
                        <m:sSub>
                          <m:sSubPr>
                            <m:ctrlPr>
                              <a:rPr lang="en-CA" i="1">
                                <a:solidFill>
                                  <a:srgbClr val="FFFF00"/>
                                </a:solidFill>
                                <a:latin typeface="Cambria Math" panose="02040503050406030204" pitchFamily="18" charset="0"/>
                              </a:rPr>
                            </m:ctrlPr>
                          </m:sSubPr>
                          <m:e>
                            <m:r>
                              <a:rPr lang="en-CA" i="1">
                                <a:solidFill>
                                  <a:srgbClr val="FFFF00"/>
                                </a:solidFill>
                                <a:latin typeface="Cambria Math" panose="02040503050406030204" pitchFamily="18" charset="0"/>
                                <a:ea typeface="Cambria Math" panose="02040503050406030204" pitchFamily="18" charset="0"/>
                              </a:rPr>
                              <m:t>𝜎</m:t>
                            </m:r>
                          </m:e>
                          <m:sub>
                            <m:r>
                              <a:rPr lang="en-CA" b="0" i="1" smtClean="0">
                                <a:solidFill>
                                  <a:srgbClr val="FFFF00"/>
                                </a:solidFill>
                                <a:latin typeface="Cambria Math" panose="02040503050406030204" pitchFamily="18" charset="0"/>
                                <a:ea typeface="Cambria Math" panose="02040503050406030204" pitchFamily="18" charset="0"/>
                              </a:rPr>
                              <m:t>2</m:t>
                            </m:r>
                          </m:sub>
                        </m:sSub>
                        <m:r>
                          <a:rPr lang="en-CA" i="1">
                            <a:latin typeface="Cambria Math" panose="02040503050406030204" pitchFamily="18" charset="0"/>
                          </a:rPr>
                          <m:t>𝑡</m:t>
                        </m:r>
                      </m:sup>
                    </m:sSup>
                  </m:oMath>
                </a14:m>
                <a:endParaRPr lang="es-CR" dirty="0"/>
              </a:p>
              <a:p>
                <a:pPr lvl="2"/>
                <a:endParaRPr lang="es-CR" dirty="0"/>
              </a:p>
              <a:p>
                <a:pPr marL="0" indent="0">
                  <a:buNone/>
                </a:pPr>
                <a:r>
                  <a:rPr lang="es-CR" dirty="0"/>
                  <a:t>Sub Amortiguado</a:t>
                </a:r>
              </a:p>
              <a:p>
                <a:pPr lvl="1"/>
                <a:r>
                  <a:rPr lang="es-CR" dirty="0"/>
                  <a:t>Polos: Dos complejos </a:t>
                </a:r>
                <a14:m>
                  <m:oMath xmlns:m="http://schemas.openxmlformats.org/officeDocument/2006/math">
                    <m:r>
                      <a:rPr lang="en-CA" i="1" smtClean="0">
                        <a:solidFill>
                          <a:srgbClr val="FF0000"/>
                        </a:solidFill>
                        <a:latin typeface="Cambria Math" panose="02040503050406030204" pitchFamily="18" charset="0"/>
                      </a:rPr>
                      <m:t>−</m:t>
                    </m:r>
                    <m:sSub>
                      <m:sSubPr>
                        <m:ctrlPr>
                          <a:rPr lang="en-CA" i="1">
                            <a:solidFill>
                              <a:srgbClr val="FF0000"/>
                            </a:solidFill>
                            <a:latin typeface="Cambria Math" panose="02040503050406030204" pitchFamily="18" charset="0"/>
                          </a:rPr>
                        </m:ctrlPr>
                      </m:sSubPr>
                      <m:e>
                        <m:r>
                          <a:rPr lang="en-CA" i="1">
                            <a:solidFill>
                              <a:srgbClr val="FF0000"/>
                            </a:solidFill>
                            <a:latin typeface="Cambria Math" panose="02040503050406030204" pitchFamily="18" charset="0"/>
                            <a:ea typeface="Cambria Math" panose="02040503050406030204" pitchFamily="18" charset="0"/>
                          </a:rPr>
                          <m:t>𝜎</m:t>
                        </m:r>
                      </m:e>
                      <m:sub>
                        <m:r>
                          <a:rPr lang="en-CA" b="0" i="1" smtClean="0">
                            <a:solidFill>
                              <a:srgbClr val="FF0000"/>
                            </a:solidFill>
                            <a:latin typeface="Cambria Math" panose="02040503050406030204" pitchFamily="18" charset="0"/>
                            <a:ea typeface="Cambria Math" panose="02040503050406030204" pitchFamily="18" charset="0"/>
                          </a:rPr>
                          <m:t>𝑑</m:t>
                        </m:r>
                      </m:sub>
                    </m:sSub>
                    <m:r>
                      <a:rPr lang="en-CA"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𝑗</m:t>
                    </m:r>
                    <m:sSub>
                      <m:sSubPr>
                        <m:ctrlPr>
                          <a:rPr lang="en-CA" b="0" i="1" smtClean="0">
                            <a:solidFill>
                              <a:srgbClr val="FFFF00"/>
                            </a:solidFill>
                            <a:latin typeface="Cambria Math" panose="02040503050406030204" pitchFamily="18" charset="0"/>
                            <a:ea typeface="Cambria Math" panose="02040503050406030204" pitchFamily="18" charset="0"/>
                          </a:rPr>
                        </m:ctrlPr>
                      </m:sSubPr>
                      <m:e>
                        <m:r>
                          <a:rPr lang="en-CA" b="0" i="1" smtClean="0">
                            <a:solidFill>
                              <a:srgbClr val="FFFF00"/>
                            </a:solidFill>
                            <a:latin typeface="Cambria Math" panose="02040503050406030204" pitchFamily="18" charset="0"/>
                            <a:ea typeface="Cambria Math" panose="02040503050406030204" pitchFamily="18" charset="0"/>
                          </a:rPr>
                          <m:t>𝜔</m:t>
                        </m:r>
                      </m:e>
                      <m:sub>
                        <m:r>
                          <a:rPr lang="en-CA" b="0" i="1" smtClean="0">
                            <a:solidFill>
                              <a:srgbClr val="FFFF00"/>
                            </a:solidFill>
                            <a:latin typeface="Cambria Math" panose="02040503050406030204" pitchFamily="18" charset="0"/>
                            <a:ea typeface="Cambria Math" panose="02040503050406030204" pitchFamily="18" charset="0"/>
                          </a:rPr>
                          <m:t>𝑑</m:t>
                        </m:r>
                      </m:sub>
                    </m:sSub>
                  </m:oMath>
                </a14:m>
                <a:endParaRPr lang="es-CR" dirty="0"/>
              </a:p>
              <a:p>
                <a:pPr lvl="1"/>
                <a:r>
                  <a:rPr lang="es-CR" dirty="0"/>
                  <a:t>Respuesta Natural:</a:t>
                </a:r>
              </a:p>
              <a:p>
                <a:pPr marL="914400" lvl="2"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r>
                        <a:rPr lang="en-CA" b="0" i="1" smtClean="0">
                          <a:latin typeface="Cambria Math" panose="02040503050406030204" pitchFamily="18" charset="0"/>
                        </a:rPr>
                        <m:t>𝐴</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𝑒</m:t>
                          </m:r>
                        </m:e>
                        <m:sup>
                          <m:r>
                            <a:rPr lang="en-CA" b="0" i="1" smtClean="0">
                              <a:solidFill>
                                <a:srgbClr val="FF0000"/>
                              </a:solidFill>
                              <a:latin typeface="Cambria Math" panose="02040503050406030204" pitchFamily="18" charset="0"/>
                            </a:rPr>
                            <m:t>−</m:t>
                          </m:r>
                          <m:sSub>
                            <m:sSubPr>
                              <m:ctrlPr>
                                <a:rPr lang="en-CA" i="1">
                                  <a:solidFill>
                                    <a:srgbClr val="FF0000"/>
                                  </a:solidFill>
                                  <a:latin typeface="Cambria Math" panose="02040503050406030204" pitchFamily="18" charset="0"/>
                                </a:rPr>
                              </m:ctrlPr>
                            </m:sSubPr>
                            <m:e>
                              <m:r>
                                <a:rPr lang="en-CA" i="1">
                                  <a:solidFill>
                                    <a:srgbClr val="FF0000"/>
                                  </a:solidFill>
                                  <a:latin typeface="Cambria Math" panose="02040503050406030204" pitchFamily="18" charset="0"/>
                                  <a:ea typeface="Cambria Math" panose="02040503050406030204" pitchFamily="18" charset="0"/>
                                </a:rPr>
                                <m:t>𝜎</m:t>
                              </m:r>
                            </m:e>
                            <m:sub>
                              <m:r>
                                <a:rPr lang="en-CA" i="1">
                                  <a:solidFill>
                                    <a:srgbClr val="FF0000"/>
                                  </a:solidFill>
                                  <a:latin typeface="Cambria Math" panose="02040503050406030204" pitchFamily="18" charset="0"/>
                                  <a:ea typeface="Cambria Math" panose="02040503050406030204" pitchFamily="18" charset="0"/>
                                </a:rPr>
                                <m:t>𝑑</m:t>
                              </m:r>
                            </m:sub>
                          </m:sSub>
                          <m:r>
                            <a:rPr lang="en-CA" b="0" i="1" smtClean="0">
                              <a:latin typeface="Cambria Math" panose="02040503050406030204" pitchFamily="18" charset="0"/>
                              <a:ea typeface="Cambria Math" panose="02040503050406030204" pitchFamily="18" charset="0"/>
                            </a:rPr>
                            <m:t>𝑡</m:t>
                          </m:r>
                        </m:sup>
                      </m:sSup>
                      <m:func>
                        <m:funcPr>
                          <m:ctrlPr>
                            <a:rPr lang="en-CA" b="0" i="1" smtClean="0">
                              <a:latin typeface="Cambria Math" panose="02040503050406030204" pitchFamily="18" charset="0"/>
                            </a:rPr>
                          </m:ctrlPr>
                        </m:funcPr>
                        <m:fName>
                          <m:r>
                            <m:rPr>
                              <m:sty m:val="p"/>
                            </m:rPr>
                            <a:rPr lang="en-CA" b="0" i="0" smtClean="0">
                              <a:latin typeface="Cambria Math" panose="02040503050406030204" pitchFamily="18" charset="0"/>
                            </a:rPr>
                            <m:t>cos</m:t>
                          </m:r>
                        </m:fName>
                        <m:e>
                          <m:d>
                            <m:dPr>
                              <m:ctrlPr>
                                <a:rPr lang="en-CA" b="0" i="1" smtClean="0">
                                  <a:latin typeface="Cambria Math" panose="02040503050406030204" pitchFamily="18" charset="0"/>
                                </a:rPr>
                              </m:ctrlPr>
                            </m:dPr>
                            <m:e>
                              <m:sSub>
                                <m:sSubPr>
                                  <m:ctrlPr>
                                    <a:rPr lang="en-CA" i="1" smtClean="0">
                                      <a:solidFill>
                                        <a:srgbClr val="FFFF00"/>
                                      </a:solidFill>
                                      <a:latin typeface="Cambria Math" panose="02040503050406030204" pitchFamily="18" charset="0"/>
                                      <a:ea typeface="Cambria Math" panose="02040503050406030204" pitchFamily="18" charset="0"/>
                                    </a:rPr>
                                  </m:ctrlPr>
                                </m:sSubPr>
                                <m:e>
                                  <m:r>
                                    <a:rPr lang="en-CA" i="1">
                                      <a:solidFill>
                                        <a:srgbClr val="FFFF00"/>
                                      </a:solidFill>
                                      <a:latin typeface="Cambria Math" panose="02040503050406030204" pitchFamily="18" charset="0"/>
                                      <a:ea typeface="Cambria Math" panose="02040503050406030204" pitchFamily="18" charset="0"/>
                                    </a:rPr>
                                    <m:t>𝜔</m:t>
                                  </m:r>
                                </m:e>
                                <m:sub>
                                  <m:r>
                                    <a:rPr lang="en-CA" i="1">
                                      <a:solidFill>
                                        <a:srgbClr val="FFFF00"/>
                                      </a:solidFill>
                                      <a:latin typeface="Cambria Math" panose="02040503050406030204" pitchFamily="18" charset="0"/>
                                      <a:ea typeface="Cambria Math" panose="02040503050406030204" pitchFamily="18" charset="0"/>
                                    </a:rPr>
                                    <m:t>𝑑</m:t>
                                  </m:r>
                                </m:sub>
                              </m:sSub>
                              <m:r>
                                <a:rPr lang="en-CA" b="0" i="1" smtClean="0">
                                  <a:latin typeface="Cambria Math" panose="02040503050406030204" pitchFamily="18" charset="0"/>
                                  <a:ea typeface="Cambria Math" panose="02040503050406030204" pitchFamily="18" charset="0"/>
                                </a:rPr>
                                <m:t>𝑡</m:t>
                              </m:r>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𝜑</m:t>
                              </m:r>
                            </m:e>
                          </m:d>
                        </m:e>
                      </m:func>
                    </m:oMath>
                  </m:oMathPara>
                </a14:m>
                <a:endParaRPr lang="es-CR" dirty="0"/>
              </a:p>
            </p:txBody>
          </p:sp>
        </mc:Choice>
        <mc:Fallback xmlns="">
          <p:sp>
            <p:nvSpPr>
              <p:cNvPr id="3" name="Content Placeholder 2">
                <a:extLst>
                  <a:ext uri="{FF2B5EF4-FFF2-40B4-BE49-F238E27FC236}">
                    <a16:creationId xmlns:a16="http://schemas.microsoft.com/office/drawing/2014/main" id="{5AC40870-888A-4047-806F-83AED1A7CEB8}"/>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CE67C6DA-88CC-4FB6-A58B-13E9CB2DB5C1}"/>
                  </a:ext>
                </a:extLst>
              </p:cNvPr>
              <p:cNvSpPr>
                <a:spLocks noGrp="1"/>
              </p:cNvSpPr>
              <p:nvPr>
                <p:ph sz="half" idx="2"/>
              </p:nvPr>
            </p:nvSpPr>
            <p:spPr/>
            <p:txBody>
              <a:bodyPr/>
              <a:lstStyle/>
              <a:p>
                <a:pPr marL="0" indent="0">
                  <a:buNone/>
                </a:pPr>
                <a:r>
                  <a:rPr lang="es-CR" dirty="0"/>
                  <a:t>Sin Amortiguar</a:t>
                </a:r>
              </a:p>
              <a:p>
                <a:pPr lvl="1"/>
                <a:r>
                  <a:rPr lang="es-CR" dirty="0"/>
                  <a:t>Polos: Dos imaginarios </a:t>
                </a:r>
                <a14:m>
                  <m:oMath xmlns:m="http://schemas.openxmlformats.org/officeDocument/2006/math">
                    <m:r>
                      <a:rPr lang="en-CA" i="1">
                        <a:latin typeface="Cambria Math" panose="02040503050406030204" pitchFamily="18" charset="0"/>
                        <a:ea typeface="Cambria Math" panose="02040503050406030204" pitchFamily="18" charset="0"/>
                      </a:rPr>
                      <m:t>±</m:t>
                    </m:r>
                    <m:r>
                      <a:rPr lang="en-CA" i="1">
                        <a:latin typeface="Cambria Math" panose="02040503050406030204" pitchFamily="18" charset="0"/>
                        <a:ea typeface="Cambria Math" panose="02040503050406030204" pitchFamily="18" charset="0"/>
                      </a:rPr>
                      <m:t>𝑗</m:t>
                    </m:r>
                    <m:sSub>
                      <m:sSubPr>
                        <m:ctrlPr>
                          <a:rPr lang="en-CA" i="1" smtClean="0">
                            <a:solidFill>
                              <a:srgbClr val="FF0000"/>
                            </a:solidFill>
                            <a:latin typeface="Cambria Math" panose="02040503050406030204" pitchFamily="18" charset="0"/>
                            <a:ea typeface="Cambria Math" panose="02040503050406030204" pitchFamily="18" charset="0"/>
                          </a:rPr>
                        </m:ctrlPr>
                      </m:sSubPr>
                      <m:e>
                        <m:r>
                          <a:rPr lang="en-CA" i="1">
                            <a:solidFill>
                              <a:srgbClr val="FF0000"/>
                            </a:solidFill>
                            <a:latin typeface="Cambria Math" panose="02040503050406030204" pitchFamily="18" charset="0"/>
                            <a:ea typeface="Cambria Math" panose="02040503050406030204" pitchFamily="18" charset="0"/>
                          </a:rPr>
                          <m:t>𝜔</m:t>
                        </m:r>
                      </m:e>
                      <m:sub>
                        <m:r>
                          <a:rPr lang="en-CA" b="0" i="1" smtClean="0">
                            <a:solidFill>
                              <a:srgbClr val="FF0000"/>
                            </a:solidFill>
                            <a:latin typeface="Cambria Math" panose="02040503050406030204" pitchFamily="18" charset="0"/>
                            <a:ea typeface="Cambria Math" panose="02040503050406030204" pitchFamily="18" charset="0"/>
                          </a:rPr>
                          <m:t>1</m:t>
                        </m:r>
                      </m:sub>
                    </m:sSub>
                  </m:oMath>
                </a14:m>
                <a:endParaRPr lang="es-CR" dirty="0"/>
              </a:p>
              <a:p>
                <a:pPr lvl="1"/>
                <a:r>
                  <a:rPr lang="es-CR" dirty="0"/>
                  <a:t>Respuesta Natural:</a:t>
                </a:r>
              </a:p>
              <a:p>
                <a:pPr marL="914400" lvl="2"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r>
                        <a:rPr lang="en-CA" b="0" i="1" smtClean="0">
                          <a:latin typeface="Cambria Math" panose="02040503050406030204" pitchFamily="18" charset="0"/>
                        </a:rPr>
                        <m:t>𝐴</m:t>
                      </m:r>
                      <m:func>
                        <m:funcPr>
                          <m:ctrlPr>
                            <a:rPr lang="en-CA" b="0" i="1" smtClean="0">
                              <a:latin typeface="Cambria Math" panose="02040503050406030204" pitchFamily="18" charset="0"/>
                            </a:rPr>
                          </m:ctrlPr>
                        </m:funcPr>
                        <m:fName>
                          <m:r>
                            <m:rPr>
                              <m:sty m:val="p"/>
                            </m:rPr>
                            <a:rPr lang="en-CA" b="0" i="0" smtClean="0">
                              <a:latin typeface="Cambria Math" panose="02040503050406030204" pitchFamily="18" charset="0"/>
                            </a:rPr>
                            <m:t>cos</m:t>
                          </m:r>
                        </m:fName>
                        <m:e>
                          <m:d>
                            <m:dPr>
                              <m:ctrlPr>
                                <a:rPr lang="en-CA" b="0" i="1" smtClean="0">
                                  <a:latin typeface="Cambria Math" panose="02040503050406030204" pitchFamily="18" charset="0"/>
                                </a:rPr>
                              </m:ctrlPr>
                            </m:dPr>
                            <m:e>
                              <m:sSub>
                                <m:sSubPr>
                                  <m:ctrlPr>
                                    <a:rPr lang="en-CA" i="1" smtClean="0">
                                      <a:solidFill>
                                        <a:srgbClr val="FF0000"/>
                                      </a:solidFill>
                                      <a:latin typeface="Cambria Math" panose="02040503050406030204" pitchFamily="18" charset="0"/>
                                      <a:ea typeface="Cambria Math" panose="02040503050406030204" pitchFamily="18" charset="0"/>
                                    </a:rPr>
                                  </m:ctrlPr>
                                </m:sSubPr>
                                <m:e>
                                  <m:r>
                                    <a:rPr lang="en-CA" i="1">
                                      <a:solidFill>
                                        <a:srgbClr val="FF0000"/>
                                      </a:solidFill>
                                      <a:latin typeface="Cambria Math" panose="02040503050406030204" pitchFamily="18" charset="0"/>
                                      <a:ea typeface="Cambria Math" panose="02040503050406030204" pitchFamily="18" charset="0"/>
                                    </a:rPr>
                                    <m:t>𝜔</m:t>
                                  </m:r>
                                </m:e>
                                <m:sub>
                                  <m:r>
                                    <a:rPr lang="en-CA" i="1">
                                      <a:solidFill>
                                        <a:srgbClr val="FF0000"/>
                                      </a:solidFill>
                                      <a:latin typeface="Cambria Math" panose="02040503050406030204" pitchFamily="18" charset="0"/>
                                      <a:ea typeface="Cambria Math" panose="02040503050406030204" pitchFamily="18" charset="0"/>
                                    </a:rPr>
                                    <m:t>1</m:t>
                                  </m:r>
                                </m:sub>
                              </m:sSub>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𝜑</m:t>
                              </m:r>
                            </m:e>
                          </m:d>
                        </m:e>
                      </m:func>
                    </m:oMath>
                  </m:oMathPara>
                </a14:m>
                <a:endParaRPr lang="es-CR" dirty="0"/>
              </a:p>
              <a:p>
                <a:pPr lvl="2"/>
                <a:endParaRPr lang="es-CR" dirty="0"/>
              </a:p>
              <a:p>
                <a:pPr marL="0" indent="0">
                  <a:buNone/>
                </a:pPr>
                <a:r>
                  <a:rPr lang="es-CR" dirty="0"/>
                  <a:t>Críticamente Amortiguado</a:t>
                </a:r>
              </a:p>
              <a:p>
                <a:pPr lvl="1"/>
                <a:r>
                  <a:rPr lang="es-CR" dirty="0"/>
                  <a:t>Polos: Dos reales </a:t>
                </a:r>
                <a14:m>
                  <m:oMath xmlns:m="http://schemas.openxmlformats.org/officeDocument/2006/math">
                    <m:r>
                      <a:rPr lang="en-CA" i="1" smtClean="0">
                        <a:solidFill>
                          <a:srgbClr val="FF0000"/>
                        </a:solidFill>
                        <a:latin typeface="Cambria Math" panose="02040503050406030204" pitchFamily="18" charset="0"/>
                      </a:rPr>
                      <m:t>−</m:t>
                    </m:r>
                    <m:sSub>
                      <m:sSubPr>
                        <m:ctrlPr>
                          <a:rPr lang="en-CA" i="1">
                            <a:solidFill>
                              <a:srgbClr val="FF0000"/>
                            </a:solidFill>
                            <a:latin typeface="Cambria Math" panose="02040503050406030204" pitchFamily="18" charset="0"/>
                          </a:rPr>
                        </m:ctrlPr>
                      </m:sSubPr>
                      <m:e>
                        <m:r>
                          <a:rPr lang="en-CA" i="1">
                            <a:solidFill>
                              <a:srgbClr val="FF0000"/>
                            </a:solidFill>
                            <a:latin typeface="Cambria Math" panose="02040503050406030204" pitchFamily="18" charset="0"/>
                            <a:ea typeface="Cambria Math" panose="02040503050406030204" pitchFamily="18" charset="0"/>
                          </a:rPr>
                          <m:t>𝜎</m:t>
                        </m:r>
                      </m:e>
                      <m:sub>
                        <m:r>
                          <a:rPr lang="en-CA" i="1">
                            <a:solidFill>
                              <a:srgbClr val="FF0000"/>
                            </a:solidFill>
                            <a:latin typeface="Cambria Math" panose="02040503050406030204" pitchFamily="18" charset="0"/>
                          </a:rPr>
                          <m:t>1</m:t>
                        </m:r>
                      </m:sub>
                    </m:sSub>
                  </m:oMath>
                </a14:m>
                <a:endParaRPr lang="es-CR" dirty="0"/>
              </a:p>
              <a:p>
                <a:pPr lvl="1"/>
                <a:r>
                  <a:rPr lang="es-CR" dirty="0"/>
                  <a:t>Respuesta Natural:</a:t>
                </a:r>
              </a:p>
              <a:p>
                <a:pPr marL="914400" lvl="2"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𝐾</m:t>
                          </m:r>
                        </m:e>
                        <m:sub>
                          <m:r>
                            <a:rPr lang="en-CA" b="0" i="1" smtClean="0">
                              <a:latin typeface="Cambria Math" panose="02040503050406030204" pitchFamily="18" charset="0"/>
                            </a:rPr>
                            <m:t>1</m:t>
                          </m:r>
                        </m:sub>
                      </m:sSub>
                      <m:sSup>
                        <m:sSupPr>
                          <m:ctrlPr>
                            <a:rPr lang="en-CA" i="1">
                              <a:latin typeface="Cambria Math" panose="02040503050406030204" pitchFamily="18" charset="0"/>
                            </a:rPr>
                          </m:ctrlPr>
                        </m:sSupPr>
                        <m:e>
                          <m:r>
                            <a:rPr lang="en-CA" i="1">
                              <a:latin typeface="Cambria Math" panose="02040503050406030204" pitchFamily="18" charset="0"/>
                            </a:rPr>
                            <m:t>𝑒</m:t>
                          </m:r>
                        </m:e>
                        <m:sup>
                          <m:r>
                            <a:rPr lang="en-CA" i="1" smtClean="0">
                              <a:solidFill>
                                <a:srgbClr val="FF0000"/>
                              </a:solidFill>
                              <a:latin typeface="Cambria Math" panose="02040503050406030204" pitchFamily="18" charset="0"/>
                            </a:rPr>
                            <m:t>−</m:t>
                          </m:r>
                          <m:sSub>
                            <m:sSubPr>
                              <m:ctrlPr>
                                <a:rPr lang="en-CA" i="1">
                                  <a:solidFill>
                                    <a:srgbClr val="FF0000"/>
                                  </a:solidFill>
                                  <a:latin typeface="Cambria Math" panose="02040503050406030204" pitchFamily="18" charset="0"/>
                                </a:rPr>
                              </m:ctrlPr>
                            </m:sSubPr>
                            <m:e>
                              <m:r>
                                <a:rPr lang="en-CA" i="1">
                                  <a:solidFill>
                                    <a:srgbClr val="FF0000"/>
                                  </a:solidFill>
                                  <a:latin typeface="Cambria Math" panose="02040503050406030204" pitchFamily="18" charset="0"/>
                                  <a:ea typeface="Cambria Math" panose="02040503050406030204" pitchFamily="18" charset="0"/>
                                </a:rPr>
                                <m:t>𝜎</m:t>
                              </m:r>
                            </m:e>
                            <m:sub>
                              <m:r>
                                <a:rPr lang="en-CA" b="0" i="1" smtClean="0">
                                  <a:solidFill>
                                    <a:srgbClr val="FF0000"/>
                                  </a:solidFill>
                                  <a:latin typeface="Cambria Math" panose="02040503050406030204" pitchFamily="18" charset="0"/>
                                  <a:ea typeface="Cambria Math" panose="02040503050406030204" pitchFamily="18" charset="0"/>
                                </a:rPr>
                                <m:t>1</m:t>
                              </m:r>
                            </m:sub>
                          </m:sSub>
                          <m:r>
                            <a:rPr lang="en-CA" i="1">
                              <a:latin typeface="Cambria Math" panose="02040503050406030204" pitchFamily="18" charset="0"/>
                              <a:ea typeface="Cambria Math" panose="02040503050406030204" pitchFamily="18" charset="0"/>
                            </a:rPr>
                            <m:t>𝑡</m:t>
                          </m:r>
                        </m:sup>
                      </m:sSup>
                      <m:r>
                        <a:rPr lang="en-CA" b="0" i="1" smtClean="0">
                          <a:latin typeface="Cambria Math" panose="02040503050406030204" pitchFamily="18" charset="0"/>
                          <a:ea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𝐾</m:t>
                          </m:r>
                        </m:e>
                        <m:sub>
                          <m:r>
                            <a:rPr lang="en-CA" b="0" i="1" smtClean="0">
                              <a:latin typeface="Cambria Math" panose="02040503050406030204" pitchFamily="18" charset="0"/>
                            </a:rPr>
                            <m:t>2</m:t>
                          </m:r>
                        </m:sub>
                      </m:sSub>
                      <m:r>
                        <a:rPr lang="en-CA" b="0" i="1" smtClean="0">
                          <a:latin typeface="Cambria Math" panose="02040503050406030204" pitchFamily="18" charset="0"/>
                        </a:rPr>
                        <m:t>𝑡</m:t>
                      </m:r>
                      <m:sSup>
                        <m:sSupPr>
                          <m:ctrlPr>
                            <a:rPr lang="en-CA" i="1">
                              <a:latin typeface="Cambria Math" panose="02040503050406030204" pitchFamily="18" charset="0"/>
                            </a:rPr>
                          </m:ctrlPr>
                        </m:sSupPr>
                        <m:e>
                          <m:r>
                            <a:rPr lang="en-CA" i="1">
                              <a:latin typeface="Cambria Math" panose="02040503050406030204" pitchFamily="18" charset="0"/>
                            </a:rPr>
                            <m:t>𝑒</m:t>
                          </m:r>
                        </m:e>
                        <m:sup>
                          <m:r>
                            <a:rPr lang="en-CA" i="1" smtClean="0">
                              <a:solidFill>
                                <a:srgbClr val="FF0000"/>
                              </a:solidFill>
                              <a:latin typeface="Cambria Math" panose="02040503050406030204" pitchFamily="18" charset="0"/>
                            </a:rPr>
                            <m:t>−</m:t>
                          </m:r>
                          <m:sSub>
                            <m:sSubPr>
                              <m:ctrlPr>
                                <a:rPr lang="en-CA" i="1">
                                  <a:solidFill>
                                    <a:srgbClr val="FF0000"/>
                                  </a:solidFill>
                                  <a:latin typeface="Cambria Math" panose="02040503050406030204" pitchFamily="18" charset="0"/>
                                </a:rPr>
                              </m:ctrlPr>
                            </m:sSubPr>
                            <m:e>
                              <m:r>
                                <a:rPr lang="en-CA" i="1">
                                  <a:solidFill>
                                    <a:srgbClr val="FF0000"/>
                                  </a:solidFill>
                                  <a:latin typeface="Cambria Math" panose="02040503050406030204" pitchFamily="18" charset="0"/>
                                  <a:ea typeface="Cambria Math" panose="02040503050406030204" pitchFamily="18" charset="0"/>
                                </a:rPr>
                                <m:t>𝜎</m:t>
                              </m:r>
                            </m:e>
                            <m:sub>
                              <m:r>
                                <a:rPr lang="en-CA" i="1">
                                  <a:solidFill>
                                    <a:srgbClr val="FF0000"/>
                                  </a:solidFill>
                                  <a:latin typeface="Cambria Math" panose="02040503050406030204" pitchFamily="18" charset="0"/>
                                  <a:ea typeface="Cambria Math" panose="02040503050406030204" pitchFamily="18" charset="0"/>
                                </a:rPr>
                                <m:t>1</m:t>
                              </m:r>
                            </m:sub>
                          </m:sSub>
                          <m:r>
                            <a:rPr lang="en-CA" i="1">
                              <a:latin typeface="Cambria Math" panose="02040503050406030204" pitchFamily="18" charset="0"/>
                              <a:ea typeface="Cambria Math" panose="02040503050406030204" pitchFamily="18" charset="0"/>
                            </a:rPr>
                            <m:t>𝑡</m:t>
                          </m:r>
                        </m:sup>
                      </m:sSup>
                    </m:oMath>
                  </m:oMathPara>
                </a14:m>
                <a:endParaRPr lang="es-CR" dirty="0"/>
              </a:p>
            </p:txBody>
          </p:sp>
        </mc:Choice>
        <mc:Fallback xmlns="">
          <p:sp>
            <p:nvSpPr>
              <p:cNvPr id="4" name="Content Placeholder 3">
                <a:extLst>
                  <a:ext uri="{FF2B5EF4-FFF2-40B4-BE49-F238E27FC236}">
                    <a16:creationId xmlns:a16="http://schemas.microsoft.com/office/drawing/2014/main" id="{CE67C6DA-88CC-4FB6-A58B-13E9CB2DB5C1}"/>
                  </a:ext>
                </a:extLst>
              </p:cNvPr>
              <p:cNvSpPr>
                <a:spLocks noGrp="1" noRot="1" noChangeAspect="1" noMove="1" noResize="1" noEditPoints="1" noAdjustHandles="1" noChangeArrowheads="1" noChangeShapeType="1" noTextEdit="1"/>
              </p:cNvSpPr>
              <p:nvPr>
                <p:ph sz="half" idx="2"/>
              </p:nvPr>
            </p:nvSpPr>
            <p:spPr>
              <a:blipFill>
                <a:blip r:embed="rId3"/>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11990683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C1A3B-004F-4609-B859-D5EA7FB83681}"/>
              </a:ext>
            </a:extLst>
          </p:cNvPr>
          <p:cNvSpPr>
            <a:spLocks noGrp="1"/>
          </p:cNvSpPr>
          <p:nvPr>
            <p:ph type="title"/>
          </p:nvPr>
        </p:nvSpPr>
        <p:spPr/>
        <p:txBody>
          <a:bodyPr>
            <a:normAutofit fontScale="90000"/>
          </a:bodyPr>
          <a:lstStyle/>
          <a:p>
            <a:r>
              <a:rPr lang="es-CR" dirty="0"/>
              <a:t>Sistemas de Segundo Orden en General</a:t>
            </a:r>
          </a:p>
        </p:txBody>
      </p:sp>
      <p:pic>
        <p:nvPicPr>
          <p:cNvPr id="5" name="Content Placeholder 4">
            <a:extLst>
              <a:ext uri="{FF2B5EF4-FFF2-40B4-BE49-F238E27FC236}">
                <a16:creationId xmlns:a16="http://schemas.microsoft.com/office/drawing/2014/main" id="{3B72AFFF-9396-4100-B280-662901F49DED}"/>
              </a:ext>
            </a:extLst>
          </p:cNvPr>
          <p:cNvPicPr>
            <a:picLocks noGrp="1" noChangeAspect="1"/>
          </p:cNvPicPr>
          <p:nvPr>
            <p:ph sz="half" idx="1"/>
          </p:nvPr>
        </p:nvPicPr>
        <p:blipFill>
          <a:blip r:embed="rId2"/>
          <a:stretch>
            <a:fillRect/>
          </a:stretch>
        </p:blipFill>
        <p:spPr>
          <a:xfrm>
            <a:off x="1120775" y="2399114"/>
            <a:ext cx="5024438" cy="3204360"/>
          </a:xfrm>
          <a:prstGeom prst="rect">
            <a:avLst/>
          </a:prstGeom>
        </p:spPr>
      </p:pic>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8A33AF0A-956E-4470-B3F3-22B06F24CE06}"/>
                  </a:ext>
                </a:extLst>
              </p:cNvPr>
              <p:cNvSpPr>
                <a:spLocks noGrp="1"/>
              </p:cNvSpPr>
              <p:nvPr>
                <p:ph sz="half" idx="2"/>
              </p:nvPr>
            </p:nvSpPr>
            <p:spPr/>
            <p:txBody>
              <a:bodyPr>
                <a:normAutofit fontScale="70000" lnSpcReduction="20000"/>
              </a:bodyPr>
              <a:lstStyle/>
              <a:p>
                <a:r>
                  <a:rPr lang="es-CR" dirty="0"/>
                  <a:t>Frecuencia Natural </a:t>
                </a:r>
                <a14:m>
                  <m:oMath xmlns:m="http://schemas.openxmlformats.org/officeDocument/2006/math">
                    <m:sSub>
                      <m:sSubPr>
                        <m:ctrlPr>
                          <a:rPr lang="es-CR" i="1" smtClean="0">
                            <a:latin typeface="Cambria Math" panose="02040503050406030204" pitchFamily="18" charset="0"/>
                          </a:rPr>
                        </m:ctrlPr>
                      </m:sSubPr>
                      <m:e>
                        <m:r>
                          <a:rPr lang="es-CR" i="1" smtClean="0">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rPr>
                          <m:t>𝑛</m:t>
                        </m:r>
                      </m:sub>
                    </m:sSub>
                  </m:oMath>
                </a14:m>
                <a:endParaRPr lang="en-CA" dirty="0"/>
              </a:p>
              <a:p>
                <a:pPr lvl="1"/>
                <a:r>
                  <a:rPr lang="es-CR" dirty="0"/>
                  <a:t>La frecuencia de oscilación sin amortiguación</a:t>
                </a:r>
              </a:p>
              <a:p>
                <a:pPr lvl="1"/>
                <a:endParaRPr lang="es-CR" dirty="0"/>
              </a:p>
              <a:p>
                <a:r>
                  <a:rPr lang="es-CR" dirty="0"/>
                  <a:t>Factor de Amortiguamiento </a:t>
                </a:r>
                <a14:m>
                  <m:oMath xmlns:m="http://schemas.openxmlformats.org/officeDocument/2006/math">
                    <m:r>
                      <a:rPr lang="es-CR" i="1" smtClean="0">
                        <a:latin typeface="Cambria Math" panose="02040503050406030204" pitchFamily="18" charset="0"/>
                        <a:ea typeface="Cambria Math" panose="02040503050406030204" pitchFamily="18" charset="0"/>
                      </a:rPr>
                      <m:t>𝜁</m:t>
                    </m:r>
                  </m:oMath>
                </a14:m>
                <a:endParaRPr lang="es-CR" dirty="0"/>
              </a:p>
              <a:p>
                <a:endParaRPr lang="es-CR" dirty="0"/>
              </a:p>
              <a:p>
                <a:pPr marL="457200" lvl="1" indent="0">
                  <a:buNone/>
                </a:pPr>
                <a14:m>
                  <m:oMathPara xmlns:m="http://schemas.openxmlformats.org/officeDocument/2006/math">
                    <m:oMathParaPr>
                      <m:jc m:val="centerGroup"/>
                    </m:oMathParaPr>
                    <m:oMath xmlns:m="http://schemas.openxmlformats.org/officeDocument/2006/math">
                      <m:r>
                        <a:rPr lang="es-CR" i="1" smtClean="0">
                          <a:latin typeface="Cambria Math" panose="02040503050406030204" pitchFamily="18" charset="0"/>
                          <a:ea typeface="Cambria Math" panose="02040503050406030204" pitchFamily="18" charset="0"/>
                        </a:rPr>
                        <m:t>𝜁</m:t>
                      </m:r>
                      <m:r>
                        <a:rPr lang="en-CA" b="0" i="1" smtClean="0">
                          <a:latin typeface="Cambria Math" panose="02040503050406030204" pitchFamily="18" charset="0"/>
                          <a:ea typeface="Cambria Math" panose="02040503050406030204" pitchFamily="18" charset="0"/>
                        </a:rPr>
                        <m:t>=</m:t>
                      </m:r>
                      <m:f>
                        <m:fPr>
                          <m:ctrlPr>
                            <a:rPr lang="en-CA" b="0" i="1" smtClean="0">
                              <a:latin typeface="Cambria Math" panose="02040503050406030204" pitchFamily="18" charset="0"/>
                              <a:ea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𝐹𝑟𝑒𝑐𝑢𝑒𝑛𝑐𝑖𝑎</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𝐸𝑥𝑝𝑜𝑛𝑒𝑛𝑐𝑖𝑎𝑙</m:t>
                          </m:r>
                        </m:num>
                        <m:den>
                          <m:r>
                            <a:rPr lang="en-CA" b="0" i="1" smtClean="0">
                              <a:latin typeface="Cambria Math" panose="02040503050406030204" pitchFamily="18" charset="0"/>
                              <a:ea typeface="Cambria Math" panose="02040503050406030204" pitchFamily="18" charset="0"/>
                            </a:rPr>
                            <m:t>𝐹𝑟𝑒𝑐𝑢𝑒𝑛𝑐𝑖𝑎</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𝑁𝑎𝑡𝑢𝑟𝑎𝑙</m:t>
                          </m:r>
                        </m:den>
                      </m:f>
                    </m:oMath>
                  </m:oMathPara>
                </a14:m>
                <a:endParaRPr lang="en-CA" b="0" dirty="0">
                  <a:ea typeface="Cambria Math" panose="02040503050406030204" pitchFamily="18" charset="0"/>
                </a:endParaRPr>
              </a:p>
              <a:p>
                <a:pPr marL="457200" lvl="1" indent="0">
                  <a:buNone/>
                </a:pPr>
                <a:endParaRPr lang="es-CR" dirty="0"/>
              </a:p>
              <a:p>
                <a:pPr marL="457200" lvl="1" indent="0">
                  <a:buNone/>
                </a:pPr>
                <a14:m>
                  <m:oMathPara xmlns:m="http://schemas.openxmlformats.org/officeDocument/2006/math">
                    <m:oMathParaPr>
                      <m:jc m:val="centerGroup"/>
                    </m:oMathParaPr>
                    <m:oMath xmlns:m="http://schemas.openxmlformats.org/officeDocument/2006/math">
                      <m:r>
                        <a:rPr lang="en-CA" i="1">
                          <a:latin typeface="Cambria Math" panose="02040503050406030204" pitchFamily="18" charset="0"/>
                          <a:ea typeface="Cambria Math" panose="02040503050406030204" pitchFamily="18" charset="0"/>
                        </a:rPr>
                        <m:t>=</m:t>
                      </m:r>
                      <m:f>
                        <m:fPr>
                          <m:ctrlPr>
                            <a:rPr lang="en-CA" i="1" smtClean="0">
                              <a:latin typeface="Cambria Math" panose="02040503050406030204" pitchFamily="18" charset="0"/>
                              <a:ea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1</m:t>
                          </m:r>
                        </m:num>
                        <m:den>
                          <m:r>
                            <a:rPr lang="en-CA" b="0" i="1" smtClean="0">
                              <a:latin typeface="Cambria Math" panose="02040503050406030204" pitchFamily="18" charset="0"/>
                              <a:ea typeface="Cambria Math" panose="02040503050406030204" pitchFamily="18" charset="0"/>
                            </a:rPr>
                            <m:t>2</m:t>
                          </m:r>
                          <m:r>
                            <a:rPr lang="en-CA" b="0" i="1" smtClean="0">
                              <a:latin typeface="Cambria Math" panose="02040503050406030204" pitchFamily="18" charset="0"/>
                              <a:ea typeface="Cambria Math" panose="02040503050406030204" pitchFamily="18" charset="0"/>
                            </a:rPr>
                            <m:t>𝜋</m:t>
                          </m:r>
                        </m:den>
                      </m:f>
                      <m:r>
                        <a:rPr lang="en-CA" b="0" i="1" smtClean="0">
                          <a:latin typeface="Cambria Math" panose="02040503050406030204" pitchFamily="18" charset="0"/>
                          <a:ea typeface="Cambria Math" panose="02040503050406030204" pitchFamily="18" charset="0"/>
                        </a:rPr>
                        <m:t> </m:t>
                      </m:r>
                      <m:f>
                        <m:fPr>
                          <m:ctrlPr>
                            <a:rPr lang="en-CA" i="1">
                              <a:latin typeface="Cambria Math" panose="02040503050406030204" pitchFamily="18" charset="0"/>
                              <a:ea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𝑃𝑒𝑟𝑖𝑜𝑑𝑜</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𝑁𝑎𝑡𝑢𝑟𝑎𝑙</m:t>
                          </m:r>
                        </m:num>
                        <m:den>
                          <m:r>
                            <a:rPr lang="en-CA" b="0" i="1" smtClean="0">
                              <a:latin typeface="Cambria Math" panose="02040503050406030204" pitchFamily="18" charset="0"/>
                              <a:ea typeface="Cambria Math" panose="02040503050406030204" pitchFamily="18" charset="0"/>
                            </a:rPr>
                            <m:t>𝐶𝑜𝑛𝑠𝑡𝑎𝑛𝑡𝑒</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𝑑𝑒</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𝑡𝑖𝑒𝑚𝑝𝑜</m:t>
                          </m:r>
                          <m:r>
                            <a:rPr lang="en-CA" b="0" i="1" smtClean="0">
                              <a:latin typeface="Cambria Math" panose="02040503050406030204" pitchFamily="18" charset="0"/>
                              <a:ea typeface="Cambria Math" panose="02040503050406030204" pitchFamily="18" charset="0"/>
                            </a:rPr>
                            <m:t> </m:t>
                          </m:r>
                          <m:r>
                            <a:rPr lang="en-CA" b="0" i="1" smtClean="0">
                              <a:latin typeface="Cambria Math" panose="02040503050406030204" pitchFamily="18" charset="0"/>
                              <a:ea typeface="Cambria Math" panose="02040503050406030204" pitchFamily="18" charset="0"/>
                            </a:rPr>
                            <m:t>𝐸𝑥𝑝𝑜𝑛𝑒𝑛𝑐𝑖𝑎𝑙</m:t>
                          </m:r>
                        </m:den>
                      </m:f>
                    </m:oMath>
                  </m:oMathPara>
                </a14:m>
                <a:endParaRPr lang="es-CR" dirty="0"/>
              </a:p>
              <a:p>
                <a:pPr marL="457200" lvl="1" indent="0">
                  <a:buNone/>
                </a:pPr>
                <a:endParaRPr lang="es-CR" dirty="0"/>
              </a:p>
              <a:p>
                <a:r>
                  <a:rPr lang="es-CR" dirty="0"/>
                  <a:t>Forma General de Segundo Orden</a:t>
                </a:r>
              </a:p>
              <a:p>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𝐺</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sSubSup>
                            <m:sSubSupPr>
                              <m:ctrlPr>
                                <a:rPr lang="en-CA" b="0" i="1" smtClean="0">
                                  <a:latin typeface="Cambria Math" panose="02040503050406030204" pitchFamily="18" charset="0"/>
                                </a:rPr>
                              </m:ctrlPr>
                            </m:sSubSupPr>
                            <m:e>
                              <m:r>
                                <a:rPr lang="en-CA" b="0" i="1" smtClean="0">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rPr>
                                <m:t>𝑛</m:t>
                              </m:r>
                            </m:sub>
                            <m:sup>
                              <m:r>
                                <a:rPr lang="en-CA" b="0" i="1" smtClean="0">
                                  <a:latin typeface="Cambria Math" panose="02040503050406030204" pitchFamily="18" charset="0"/>
                                </a:rPr>
                                <m:t>2</m:t>
                              </m:r>
                            </m:sup>
                          </m:sSubSup>
                        </m:num>
                        <m:den>
                          <m:sSup>
                            <m:sSupPr>
                              <m:ctrlPr>
                                <a:rPr lang="en-CA" b="0" i="1" smtClean="0">
                                  <a:latin typeface="Cambria Math" panose="02040503050406030204" pitchFamily="18" charset="0"/>
                                </a:rPr>
                              </m:ctrlPr>
                            </m:sSupPr>
                            <m:e>
                              <m:r>
                                <a:rPr lang="en-CA" b="0" i="1" smtClean="0">
                                  <a:latin typeface="Cambria Math" panose="02040503050406030204" pitchFamily="18" charset="0"/>
                                </a:rPr>
                                <m:t>𝑠</m:t>
                              </m:r>
                            </m:e>
                            <m:sup>
                              <m:r>
                                <a:rPr lang="en-CA" b="0" i="1" smtClean="0">
                                  <a:latin typeface="Cambria Math" panose="02040503050406030204" pitchFamily="18" charset="0"/>
                                </a:rPr>
                                <m:t>2</m:t>
                              </m:r>
                            </m:sup>
                          </m:sSup>
                          <m:r>
                            <a:rPr lang="en-CA" b="0" i="1" smtClean="0">
                              <a:latin typeface="Cambria Math" panose="02040503050406030204" pitchFamily="18" charset="0"/>
                            </a:rPr>
                            <m:t>+2</m:t>
                          </m:r>
                          <m:r>
                            <a:rPr lang="en-CA" b="0" i="1" smtClean="0">
                              <a:latin typeface="Cambria Math" panose="02040503050406030204" pitchFamily="18" charset="0"/>
                              <a:ea typeface="Cambria Math" panose="02040503050406030204" pitchFamily="18" charset="0"/>
                            </a:rPr>
                            <m:t>𝜁</m:t>
                          </m:r>
                          <m:sSub>
                            <m:sSubPr>
                              <m:ctrlPr>
                                <a:rPr lang="en-CA" b="0" i="1" smtClean="0">
                                  <a:latin typeface="Cambria Math" panose="02040503050406030204" pitchFamily="18" charset="0"/>
                                  <a:ea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ea typeface="Cambria Math" panose="02040503050406030204" pitchFamily="18" charset="0"/>
                                </a:rPr>
                                <m:t>𝑛</m:t>
                              </m:r>
                            </m:sub>
                          </m:sSub>
                          <m:r>
                            <a:rPr lang="en-CA" b="0" i="1" smtClean="0">
                              <a:latin typeface="Cambria Math" panose="02040503050406030204" pitchFamily="18" charset="0"/>
                              <a:ea typeface="Cambria Math" panose="02040503050406030204" pitchFamily="18" charset="0"/>
                            </a:rPr>
                            <m:t>𝑠</m:t>
                          </m:r>
                          <m:r>
                            <a:rPr lang="en-CA" b="0" i="1" smtClean="0">
                              <a:latin typeface="Cambria Math" panose="02040503050406030204" pitchFamily="18" charset="0"/>
                              <a:ea typeface="Cambria Math" panose="02040503050406030204" pitchFamily="18" charset="0"/>
                            </a:rPr>
                            <m:t>+</m:t>
                          </m:r>
                          <m:sSubSup>
                            <m:sSubSupPr>
                              <m:ctrlPr>
                                <a:rPr lang="en-CA" i="1">
                                  <a:latin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rPr>
                                <m:t>𝑛</m:t>
                              </m:r>
                            </m:sub>
                            <m:sup>
                              <m:r>
                                <a:rPr lang="en-CA" i="1">
                                  <a:latin typeface="Cambria Math" panose="02040503050406030204" pitchFamily="18" charset="0"/>
                                </a:rPr>
                                <m:t>2</m:t>
                              </m:r>
                            </m:sup>
                          </m:sSubSup>
                        </m:den>
                      </m:f>
                    </m:oMath>
                  </m:oMathPara>
                </a14:m>
                <a:endParaRPr lang="es-CR" dirty="0"/>
              </a:p>
            </p:txBody>
          </p:sp>
        </mc:Choice>
        <mc:Fallback>
          <p:sp>
            <p:nvSpPr>
              <p:cNvPr id="4" name="Content Placeholder 3">
                <a:extLst>
                  <a:ext uri="{FF2B5EF4-FFF2-40B4-BE49-F238E27FC236}">
                    <a16:creationId xmlns:a16="http://schemas.microsoft.com/office/drawing/2014/main" id="{8A33AF0A-956E-4470-B3F3-22B06F24CE06}"/>
                  </a:ext>
                </a:extLst>
              </p:cNvPr>
              <p:cNvSpPr>
                <a:spLocks noGrp="1" noRot="1" noChangeAspect="1" noMove="1" noResize="1" noEditPoints="1" noAdjustHandles="1" noChangeArrowheads="1" noChangeShapeType="1" noTextEdit="1"/>
              </p:cNvSpPr>
              <p:nvPr>
                <p:ph sz="half" idx="2"/>
              </p:nvPr>
            </p:nvSpPr>
            <p:spPr>
              <a:blipFill>
                <a:blip r:embed="rId3"/>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481321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5A880-907E-459A-A8FF-EE1A4CDE9FC6}"/>
              </a:ext>
            </a:extLst>
          </p:cNvPr>
          <p:cNvSpPr>
            <a:spLocks noGrp="1"/>
          </p:cNvSpPr>
          <p:nvPr>
            <p:ph type="title"/>
          </p:nvPr>
        </p:nvSpPr>
        <p:spPr/>
        <p:txBody>
          <a:bodyPr>
            <a:normAutofit fontScale="90000"/>
          </a:bodyPr>
          <a:lstStyle/>
          <a:p>
            <a:r>
              <a:rPr lang="es-CR" dirty="0"/>
              <a:t>Sistemas de Segundo Orden en General</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485D53-3531-4BD4-B3FE-B5B67FF26688}"/>
                  </a:ext>
                </a:extLst>
              </p:cNvPr>
              <p:cNvSpPr>
                <a:spLocks noGrp="1"/>
              </p:cNvSpPr>
              <p:nvPr>
                <p:ph sz="half" idx="1"/>
              </p:nvPr>
            </p:nvSpPr>
            <p:spPr/>
            <p:txBody>
              <a:bodyPr>
                <a:normAutofit fontScale="92500" lnSpcReduction="20000"/>
              </a:bodyPr>
              <a:lstStyle/>
              <a:p>
                <a:r>
                  <a:rPr lang="es-CR" dirty="0"/>
                  <a:t>Forma General de Segundo Orden</a:t>
                </a:r>
                <a:endParaRPr lang="en-CA"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CA" i="1" smtClean="0">
                          <a:latin typeface="Cambria Math" panose="02040503050406030204" pitchFamily="18" charset="0"/>
                        </a:rPr>
                        <m:t>𝐺</m:t>
                      </m:r>
                      <m:d>
                        <m:dPr>
                          <m:ctrlPr>
                            <a:rPr lang="en-CA" i="1">
                              <a:latin typeface="Cambria Math" panose="02040503050406030204" pitchFamily="18" charset="0"/>
                            </a:rPr>
                          </m:ctrlPr>
                        </m:dPr>
                        <m:e>
                          <m:r>
                            <a:rPr lang="en-CA" i="1">
                              <a:latin typeface="Cambria Math" panose="02040503050406030204" pitchFamily="18" charset="0"/>
                            </a:rPr>
                            <m:t>𝑠</m:t>
                          </m:r>
                        </m:e>
                      </m:d>
                      <m:r>
                        <a:rPr lang="en-CA" i="1">
                          <a:latin typeface="Cambria Math" panose="02040503050406030204" pitchFamily="18" charset="0"/>
                        </a:rPr>
                        <m:t>=</m:t>
                      </m:r>
                      <m:f>
                        <m:fPr>
                          <m:ctrlPr>
                            <a:rPr lang="en-CA" i="1">
                              <a:latin typeface="Cambria Math" panose="02040503050406030204" pitchFamily="18" charset="0"/>
                            </a:rPr>
                          </m:ctrlPr>
                        </m:fPr>
                        <m:num>
                          <m:sSubSup>
                            <m:sSubSupPr>
                              <m:ctrlPr>
                                <a:rPr lang="en-CA" i="1">
                                  <a:latin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rPr>
                                <m:t>𝑛</m:t>
                              </m:r>
                            </m:sub>
                            <m:sup>
                              <m:r>
                                <a:rPr lang="en-CA" i="1">
                                  <a:latin typeface="Cambria Math" panose="02040503050406030204" pitchFamily="18" charset="0"/>
                                </a:rPr>
                                <m:t>2</m:t>
                              </m:r>
                            </m:sup>
                          </m:sSubSup>
                        </m:num>
                        <m:den>
                          <m:sSup>
                            <m:sSupPr>
                              <m:ctrlPr>
                                <a:rPr lang="en-CA" i="1">
                                  <a:latin typeface="Cambria Math" panose="02040503050406030204" pitchFamily="18" charset="0"/>
                                </a:rPr>
                              </m:ctrlPr>
                            </m:sSupPr>
                            <m:e>
                              <m:r>
                                <a:rPr lang="en-CA" i="1">
                                  <a:latin typeface="Cambria Math" panose="02040503050406030204" pitchFamily="18" charset="0"/>
                                </a:rPr>
                                <m:t>𝑠</m:t>
                              </m:r>
                            </m:e>
                            <m:sup>
                              <m:r>
                                <a:rPr lang="en-CA" i="1">
                                  <a:latin typeface="Cambria Math" panose="02040503050406030204" pitchFamily="18" charset="0"/>
                                </a:rPr>
                                <m:t>2</m:t>
                              </m:r>
                            </m:sup>
                          </m:sSup>
                          <m:r>
                            <a:rPr lang="en-CA" i="1">
                              <a:latin typeface="Cambria Math" panose="02040503050406030204" pitchFamily="18" charset="0"/>
                            </a:rPr>
                            <m:t>+2</m:t>
                          </m:r>
                          <m:r>
                            <a:rPr lang="en-CA" i="1">
                              <a:latin typeface="Cambria Math" panose="02040503050406030204" pitchFamily="18" charset="0"/>
                              <a:ea typeface="Cambria Math" panose="02040503050406030204" pitchFamily="18" charset="0"/>
                            </a:rPr>
                            <m:t>𝜁</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r>
                            <a:rPr lang="en-CA" i="1">
                              <a:latin typeface="Cambria Math" panose="02040503050406030204" pitchFamily="18" charset="0"/>
                              <a:ea typeface="Cambria Math" panose="02040503050406030204" pitchFamily="18" charset="0"/>
                            </a:rPr>
                            <m:t>𝑠</m:t>
                          </m:r>
                          <m:r>
                            <a:rPr lang="en-CA" i="1">
                              <a:latin typeface="Cambria Math" panose="02040503050406030204" pitchFamily="18" charset="0"/>
                              <a:ea typeface="Cambria Math" panose="02040503050406030204" pitchFamily="18" charset="0"/>
                            </a:rPr>
                            <m:t>+</m:t>
                          </m:r>
                          <m:sSubSup>
                            <m:sSubSupPr>
                              <m:ctrlPr>
                                <a:rPr lang="en-CA" i="1">
                                  <a:latin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rPr>
                                <m:t>𝑛</m:t>
                              </m:r>
                            </m:sub>
                            <m:sup>
                              <m:r>
                                <a:rPr lang="en-CA" i="1">
                                  <a:latin typeface="Cambria Math" panose="02040503050406030204" pitchFamily="18" charset="0"/>
                                </a:rPr>
                                <m:t>2</m:t>
                              </m:r>
                            </m:sup>
                          </m:sSubSup>
                        </m:den>
                      </m:f>
                    </m:oMath>
                  </m:oMathPara>
                </a14:m>
                <a:endParaRPr lang="es-CR" dirty="0"/>
              </a:p>
              <a:p>
                <a:pPr marL="0" indent="0">
                  <a:buNone/>
                </a:pPr>
                <a:endParaRPr lang="es-CR" dirty="0"/>
              </a:p>
              <a:p>
                <a:r>
                  <a:rPr lang="es-CR" dirty="0"/>
                  <a:t>Ubicación de los polos</a:t>
                </a:r>
              </a:p>
              <a:p>
                <a:pPr marL="0" indent="0">
                  <a:buNone/>
                </a:pPr>
                <a14:m>
                  <m:oMathPara xmlns:m="http://schemas.openxmlformats.org/officeDocument/2006/math">
                    <m:oMathParaPr>
                      <m:jc m:val="centerGroup"/>
                    </m:oMathParaPr>
                    <m:oMath xmlns:m="http://schemas.openxmlformats.org/officeDocument/2006/math">
                      <m:sSub>
                        <m:sSubPr>
                          <m:ctrlPr>
                            <a:rPr lang="es-CR" i="1" smtClean="0">
                              <a:latin typeface="Cambria Math" panose="02040503050406030204" pitchFamily="18" charset="0"/>
                            </a:rPr>
                          </m:ctrlPr>
                        </m:sSubPr>
                        <m:e>
                          <m:r>
                            <a:rPr lang="en-CA" b="0" i="1" smtClean="0">
                              <a:latin typeface="Cambria Math" panose="02040503050406030204" pitchFamily="18" charset="0"/>
                            </a:rPr>
                            <m:t>𝑠</m:t>
                          </m:r>
                        </m:e>
                        <m:sub>
                          <m:r>
                            <a:rPr lang="en-CA" b="0" i="1" smtClean="0">
                              <a:latin typeface="Cambria Math" panose="02040503050406030204" pitchFamily="18" charset="0"/>
                            </a:rPr>
                            <m:t>1,2</m:t>
                          </m:r>
                        </m:sub>
                      </m:sSub>
                      <m:r>
                        <a:rPr lang="en-CA" b="0" i="1" smtClean="0">
                          <a:latin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𝜁</m:t>
                      </m:r>
                      <m:sSub>
                        <m:sSubPr>
                          <m:ctrlPr>
                            <a:rPr lang="en-CA" b="0" i="1" smtClean="0">
                              <a:latin typeface="Cambria Math" panose="02040503050406030204" pitchFamily="18" charset="0"/>
                              <a:ea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ea typeface="Cambria Math" panose="02040503050406030204" pitchFamily="18" charset="0"/>
                            </a:rPr>
                            <m:t>𝑛</m:t>
                          </m:r>
                        </m:sub>
                      </m:sSub>
                      <m:r>
                        <a:rPr lang="en-CA" b="0" i="1" smtClean="0">
                          <a:latin typeface="Cambria Math" panose="02040503050406030204" pitchFamily="18" charset="0"/>
                          <a:ea typeface="Cambria Math" panose="02040503050406030204" pitchFamily="18" charset="0"/>
                        </a:rPr>
                        <m:t>±</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rad>
                        <m:radPr>
                          <m:degHide m:val="on"/>
                          <m:ctrlPr>
                            <a:rPr lang="en-CA" i="1" smtClean="0">
                              <a:latin typeface="Cambria Math" panose="02040503050406030204" pitchFamily="18" charset="0"/>
                              <a:ea typeface="Cambria Math" panose="02040503050406030204" pitchFamily="18" charset="0"/>
                            </a:rPr>
                          </m:ctrlPr>
                        </m:radPr>
                        <m:deg/>
                        <m:e>
                          <m:sSup>
                            <m:sSupPr>
                              <m:ctrlPr>
                                <a:rPr lang="en-CA" i="1" smtClean="0">
                                  <a:latin typeface="Cambria Math" panose="02040503050406030204" pitchFamily="18" charset="0"/>
                                  <a:ea typeface="Cambria Math" panose="02040503050406030204" pitchFamily="18" charset="0"/>
                                </a:rPr>
                              </m:ctrlPr>
                            </m:sSupPr>
                            <m:e>
                              <m:r>
                                <a:rPr lang="en-CA" i="1" smtClean="0">
                                  <a:latin typeface="Cambria Math" panose="02040503050406030204" pitchFamily="18" charset="0"/>
                                  <a:ea typeface="Cambria Math" panose="02040503050406030204" pitchFamily="18" charset="0"/>
                                </a:rPr>
                                <m:t>𝜁</m:t>
                              </m:r>
                            </m:e>
                            <m:sup>
                              <m:r>
                                <a:rPr lang="en-CA" b="0" i="1" smtClean="0">
                                  <a:latin typeface="Cambria Math" panose="02040503050406030204" pitchFamily="18" charset="0"/>
                                  <a:ea typeface="Cambria Math" panose="02040503050406030204" pitchFamily="18" charset="0"/>
                                </a:rPr>
                                <m:t>2</m:t>
                              </m:r>
                            </m:sup>
                          </m:sSup>
                          <m:r>
                            <a:rPr lang="en-CA" b="0" i="1" smtClean="0">
                              <a:latin typeface="Cambria Math" panose="02040503050406030204" pitchFamily="18" charset="0"/>
                              <a:ea typeface="Cambria Math" panose="02040503050406030204" pitchFamily="18" charset="0"/>
                            </a:rPr>
                            <m:t>−1</m:t>
                          </m:r>
                        </m:e>
                      </m:rad>
                    </m:oMath>
                  </m:oMathPara>
                </a14:m>
                <a:endParaRPr lang="es-CR" dirty="0"/>
              </a:p>
              <a:p>
                <a:pPr marL="0" indent="0">
                  <a:buNone/>
                </a:pPr>
                <a:endParaRPr lang="es-CR" dirty="0"/>
              </a:p>
              <a:p>
                <a:r>
                  <a:rPr lang="es-CR" dirty="0"/>
                  <a:t>Los casos de respuesta son funciones de </a:t>
                </a:r>
                <a14:m>
                  <m:oMath xmlns:m="http://schemas.openxmlformats.org/officeDocument/2006/math">
                    <m:r>
                      <a:rPr lang="en-CA" i="1">
                        <a:latin typeface="Cambria Math" panose="02040503050406030204" pitchFamily="18" charset="0"/>
                        <a:ea typeface="Cambria Math" panose="02040503050406030204" pitchFamily="18" charset="0"/>
                      </a:rPr>
                      <m:t>𝜁</m:t>
                    </m:r>
                  </m:oMath>
                </a14:m>
                <a:r>
                  <a:rPr lang="es-CR" dirty="0"/>
                  <a:t> como se muestra a la derecha</a:t>
                </a:r>
              </a:p>
            </p:txBody>
          </p:sp>
        </mc:Choice>
        <mc:Fallback xmlns="">
          <p:sp>
            <p:nvSpPr>
              <p:cNvPr id="3" name="Content Placeholder 2">
                <a:extLst>
                  <a:ext uri="{FF2B5EF4-FFF2-40B4-BE49-F238E27FC236}">
                    <a16:creationId xmlns:a16="http://schemas.microsoft.com/office/drawing/2014/main" id="{0F485D53-3531-4BD4-B3FE-B5B67FF26688}"/>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5" name="Content Placeholder 4">
            <a:extLst>
              <a:ext uri="{FF2B5EF4-FFF2-40B4-BE49-F238E27FC236}">
                <a16:creationId xmlns:a16="http://schemas.microsoft.com/office/drawing/2014/main" id="{70578F74-A2DD-4E04-8A82-89D698A4420E}"/>
              </a:ext>
            </a:extLst>
          </p:cNvPr>
          <p:cNvPicPr>
            <a:picLocks noGrp="1" noChangeAspect="1"/>
          </p:cNvPicPr>
          <p:nvPr>
            <p:ph sz="half" idx="2"/>
          </p:nvPr>
        </p:nvPicPr>
        <p:blipFill>
          <a:blip r:embed="rId3"/>
          <a:stretch>
            <a:fillRect/>
          </a:stretch>
        </p:blipFill>
        <p:spPr>
          <a:xfrm>
            <a:off x="6319838" y="1833467"/>
            <a:ext cx="5033962" cy="4335653"/>
          </a:xfrm>
          <a:prstGeom prst="rect">
            <a:avLst/>
          </a:prstGeom>
        </p:spPr>
      </p:pic>
    </p:spTree>
    <p:extLst>
      <p:ext uri="{BB962C8B-B14F-4D97-AF65-F5344CB8AC3E}">
        <p14:creationId xmlns:p14="http://schemas.microsoft.com/office/powerpoint/2010/main" val="13538658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C5DEA-59A2-4832-9B0D-EB695E24003E}"/>
              </a:ext>
            </a:extLst>
          </p:cNvPr>
          <p:cNvSpPr>
            <a:spLocks noGrp="1"/>
          </p:cNvSpPr>
          <p:nvPr>
            <p:ph type="title"/>
          </p:nvPr>
        </p:nvSpPr>
        <p:spPr/>
        <p:txBody>
          <a:bodyPr/>
          <a:lstStyle/>
          <a:p>
            <a:r>
              <a:rPr lang="es-CR" dirty="0"/>
              <a:t>Practica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AE24C7F-2DAB-476B-BE13-31AFA3884B43}"/>
                  </a:ext>
                </a:extLst>
              </p:cNvPr>
              <p:cNvSpPr>
                <a:spLocks noGrp="1"/>
              </p:cNvSpPr>
              <p:nvPr>
                <p:ph idx="1"/>
              </p:nvPr>
            </p:nvSpPr>
            <p:spPr/>
            <p:txBody>
              <a:bodyPr/>
              <a:lstStyle/>
              <a:p>
                <a:r>
                  <a:rPr lang="es-CR" dirty="0"/>
                  <a:t>Encuentre el valor de </a:t>
                </a:r>
                <a14:m>
                  <m:oMath xmlns:m="http://schemas.openxmlformats.org/officeDocument/2006/math">
                    <m:r>
                      <a:rPr lang="en-CA" i="1">
                        <a:latin typeface="Cambria Math" panose="02040503050406030204" pitchFamily="18" charset="0"/>
                        <a:ea typeface="Cambria Math" panose="02040503050406030204" pitchFamily="18" charset="0"/>
                      </a:rPr>
                      <m:t>𝜁</m:t>
                    </m:r>
                  </m:oMath>
                </a14:m>
                <a:r>
                  <a:rPr lang="es-CR" dirty="0"/>
                  <a:t> e informar el tipo de respuesta esperada para cada uno de estos sistemas:</a:t>
                </a:r>
              </a:p>
              <a:p>
                <a:endParaRPr lang="es-CR" dirty="0"/>
              </a:p>
              <a:p>
                <a:pPr marL="971550" lvl="1" indent="-514350">
                  <a:buFont typeface="+mj-lt"/>
                  <a:buAutoNum type="alphaLcParenR"/>
                </a:pPr>
                <a14:m>
                  <m:oMath xmlns:m="http://schemas.openxmlformats.org/officeDocument/2006/math">
                    <m:f>
                      <m:fPr>
                        <m:ctrlPr>
                          <a:rPr lang="es-CR" i="1" smtClean="0">
                            <a:latin typeface="Cambria Math" panose="02040503050406030204" pitchFamily="18" charset="0"/>
                          </a:rPr>
                        </m:ctrlPr>
                      </m:fPr>
                      <m:num>
                        <m:r>
                          <a:rPr lang="en-CA" b="0" i="1" smtClean="0">
                            <a:latin typeface="Cambria Math" panose="02040503050406030204" pitchFamily="18" charset="0"/>
                          </a:rPr>
                          <m:t>12</m:t>
                        </m:r>
                      </m:num>
                      <m:den>
                        <m:sSup>
                          <m:sSupPr>
                            <m:ctrlPr>
                              <a:rPr lang="es-CR" i="1" smtClean="0">
                                <a:latin typeface="Cambria Math" panose="02040503050406030204" pitchFamily="18" charset="0"/>
                              </a:rPr>
                            </m:ctrlPr>
                          </m:sSupPr>
                          <m:e>
                            <m:r>
                              <a:rPr lang="en-CA" b="0" i="1" smtClean="0">
                                <a:latin typeface="Cambria Math" panose="02040503050406030204" pitchFamily="18" charset="0"/>
                              </a:rPr>
                              <m:t>𝑠</m:t>
                            </m:r>
                          </m:e>
                          <m:sup>
                            <m:r>
                              <a:rPr lang="en-CA" b="0" i="1" smtClean="0">
                                <a:latin typeface="Cambria Math" panose="02040503050406030204" pitchFamily="18" charset="0"/>
                              </a:rPr>
                              <m:t>2</m:t>
                            </m:r>
                          </m:sup>
                        </m:sSup>
                        <m:r>
                          <a:rPr lang="en-CA" b="0" i="1" smtClean="0">
                            <a:latin typeface="Cambria Math" panose="02040503050406030204" pitchFamily="18" charset="0"/>
                          </a:rPr>
                          <m:t>+8</m:t>
                        </m:r>
                        <m:r>
                          <a:rPr lang="en-CA" b="0" i="1" smtClean="0">
                            <a:latin typeface="Cambria Math" panose="02040503050406030204" pitchFamily="18" charset="0"/>
                          </a:rPr>
                          <m:t>𝑠</m:t>
                        </m:r>
                        <m:r>
                          <a:rPr lang="en-CA" b="0" i="1" smtClean="0">
                            <a:latin typeface="Cambria Math" panose="02040503050406030204" pitchFamily="18" charset="0"/>
                          </a:rPr>
                          <m:t>+12</m:t>
                        </m:r>
                      </m:den>
                    </m:f>
                  </m:oMath>
                </a14:m>
                <a:endParaRPr lang="en-CA" dirty="0"/>
              </a:p>
              <a:p>
                <a:pPr marL="971550" lvl="1" indent="-514350">
                  <a:buFont typeface="+mj-lt"/>
                  <a:buAutoNum type="alphaLcParenR"/>
                </a:pPr>
                <a:endParaRPr lang="es-CR" dirty="0"/>
              </a:p>
              <a:p>
                <a:pPr marL="971550" lvl="1" indent="-514350">
                  <a:buFont typeface="+mj-lt"/>
                  <a:buAutoNum type="alphaLcParenR"/>
                </a:pPr>
                <a14:m>
                  <m:oMath xmlns:m="http://schemas.openxmlformats.org/officeDocument/2006/math">
                    <m:f>
                      <m:fPr>
                        <m:ctrlPr>
                          <a:rPr lang="es-CR" i="1">
                            <a:latin typeface="Cambria Math" panose="02040503050406030204" pitchFamily="18" charset="0"/>
                          </a:rPr>
                        </m:ctrlPr>
                      </m:fPr>
                      <m:num>
                        <m:r>
                          <a:rPr lang="en-CA" i="1">
                            <a:latin typeface="Cambria Math" panose="02040503050406030204" pitchFamily="18" charset="0"/>
                          </a:rPr>
                          <m:t>1</m:t>
                        </m:r>
                        <m:r>
                          <a:rPr lang="en-CA" b="0" i="1" smtClean="0">
                            <a:latin typeface="Cambria Math" panose="02040503050406030204" pitchFamily="18" charset="0"/>
                          </a:rPr>
                          <m:t>6</m:t>
                        </m:r>
                      </m:num>
                      <m:den>
                        <m:sSup>
                          <m:sSupPr>
                            <m:ctrlPr>
                              <a:rPr lang="es-CR" i="1">
                                <a:latin typeface="Cambria Math" panose="02040503050406030204" pitchFamily="18" charset="0"/>
                              </a:rPr>
                            </m:ctrlPr>
                          </m:sSupPr>
                          <m:e>
                            <m:r>
                              <a:rPr lang="en-CA" i="1">
                                <a:latin typeface="Cambria Math" panose="02040503050406030204" pitchFamily="18" charset="0"/>
                              </a:rPr>
                              <m:t>𝑠</m:t>
                            </m:r>
                          </m:e>
                          <m:sup>
                            <m:r>
                              <a:rPr lang="en-CA" i="1">
                                <a:latin typeface="Cambria Math" panose="02040503050406030204" pitchFamily="18" charset="0"/>
                              </a:rPr>
                              <m:t>2</m:t>
                            </m:r>
                          </m:sup>
                        </m:sSup>
                        <m:r>
                          <a:rPr lang="en-CA" i="1">
                            <a:latin typeface="Cambria Math" panose="02040503050406030204" pitchFamily="18" charset="0"/>
                          </a:rPr>
                          <m:t>+8</m:t>
                        </m:r>
                        <m:r>
                          <a:rPr lang="en-CA" i="1">
                            <a:latin typeface="Cambria Math" panose="02040503050406030204" pitchFamily="18" charset="0"/>
                          </a:rPr>
                          <m:t>𝑠</m:t>
                        </m:r>
                        <m:r>
                          <a:rPr lang="en-CA" i="1">
                            <a:latin typeface="Cambria Math" panose="02040503050406030204" pitchFamily="18" charset="0"/>
                          </a:rPr>
                          <m:t>+16</m:t>
                        </m:r>
                      </m:den>
                    </m:f>
                  </m:oMath>
                </a14:m>
                <a:endParaRPr lang="en-CA" dirty="0"/>
              </a:p>
              <a:p>
                <a:pPr marL="971550" lvl="1" indent="-514350">
                  <a:buFont typeface="+mj-lt"/>
                  <a:buAutoNum type="alphaLcParenR"/>
                </a:pPr>
                <a:endParaRPr lang="es-CR" dirty="0"/>
              </a:p>
              <a:p>
                <a:pPr marL="971550" lvl="1" indent="-514350">
                  <a:buFont typeface="+mj-lt"/>
                  <a:buAutoNum type="alphaLcParenR"/>
                </a:pPr>
                <a14:m>
                  <m:oMath xmlns:m="http://schemas.openxmlformats.org/officeDocument/2006/math">
                    <m:f>
                      <m:fPr>
                        <m:ctrlPr>
                          <a:rPr lang="es-CR" i="1">
                            <a:latin typeface="Cambria Math" panose="02040503050406030204" pitchFamily="18" charset="0"/>
                          </a:rPr>
                        </m:ctrlPr>
                      </m:fPr>
                      <m:num>
                        <m:r>
                          <a:rPr lang="en-CA" b="0" i="1" smtClean="0">
                            <a:latin typeface="Cambria Math" panose="02040503050406030204" pitchFamily="18" charset="0"/>
                          </a:rPr>
                          <m:t>20</m:t>
                        </m:r>
                      </m:num>
                      <m:den>
                        <m:sSup>
                          <m:sSupPr>
                            <m:ctrlPr>
                              <a:rPr lang="es-CR" i="1">
                                <a:latin typeface="Cambria Math" panose="02040503050406030204" pitchFamily="18" charset="0"/>
                              </a:rPr>
                            </m:ctrlPr>
                          </m:sSupPr>
                          <m:e>
                            <m:r>
                              <a:rPr lang="en-CA" i="1">
                                <a:latin typeface="Cambria Math" panose="02040503050406030204" pitchFamily="18" charset="0"/>
                              </a:rPr>
                              <m:t>𝑠</m:t>
                            </m:r>
                          </m:e>
                          <m:sup>
                            <m:r>
                              <a:rPr lang="en-CA" i="1">
                                <a:latin typeface="Cambria Math" panose="02040503050406030204" pitchFamily="18" charset="0"/>
                              </a:rPr>
                              <m:t>2</m:t>
                            </m:r>
                          </m:sup>
                        </m:sSup>
                        <m:r>
                          <a:rPr lang="en-CA" i="1">
                            <a:latin typeface="Cambria Math" panose="02040503050406030204" pitchFamily="18" charset="0"/>
                          </a:rPr>
                          <m:t>+8</m:t>
                        </m:r>
                        <m:r>
                          <a:rPr lang="en-CA" i="1">
                            <a:latin typeface="Cambria Math" panose="02040503050406030204" pitchFamily="18" charset="0"/>
                          </a:rPr>
                          <m:t>𝑠</m:t>
                        </m:r>
                        <m:r>
                          <a:rPr lang="en-CA" i="1">
                            <a:latin typeface="Cambria Math" panose="02040503050406030204" pitchFamily="18" charset="0"/>
                          </a:rPr>
                          <m:t>+20</m:t>
                        </m:r>
                      </m:den>
                    </m:f>
                  </m:oMath>
                </a14:m>
                <a:endParaRPr lang="es-CR" dirty="0"/>
              </a:p>
              <a:p>
                <a:pPr marL="514350" indent="-514350">
                  <a:buFont typeface="+mj-lt"/>
                  <a:buAutoNum type="alphaLcParenR"/>
                </a:pPr>
                <a:endParaRPr lang="es-CR" dirty="0"/>
              </a:p>
            </p:txBody>
          </p:sp>
        </mc:Choice>
        <mc:Fallback xmlns="">
          <p:sp>
            <p:nvSpPr>
              <p:cNvPr id="3" name="Content Placeholder 2">
                <a:extLst>
                  <a:ext uri="{FF2B5EF4-FFF2-40B4-BE49-F238E27FC236}">
                    <a16:creationId xmlns:a16="http://schemas.microsoft.com/office/drawing/2014/main" id="{CAE24C7F-2DAB-476B-BE13-31AFA3884B43}"/>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155719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739A7-B57E-4086-BAB5-23407A5E0E9F}"/>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0F8CF05-C617-43D5-8CFE-6F374172B8D8}"/>
                  </a:ext>
                </a:extLst>
              </p:cNvPr>
              <p:cNvSpPr>
                <a:spLocks noGrp="1"/>
              </p:cNvSpPr>
              <p:nvPr>
                <p:ph idx="1"/>
              </p:nvPr>
            </p:nvSpPr>
            <p:spPr/>
            <p:txBody>
              <a:bodyPr>
                <a:normAutofit fontScale="92500" lnSpcReduction="20000"/>
              </a:bodyPr>
              <a:lstStyle/>
              <a:p>
                <a:r>
                  <a:rPr lang="es-ES" dirty="0"/>
                  <a:t>La respuesta escalonada para el sistema general de segundo orden:</a:t>
                </a:r>
                <a:endParaRPr lang="es-CR" dirty="0"/>
              </a:p>
              <a:p>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𝐶</m:t>
                      </m:r>
                      <m:d>
                        <m:dPr>
                          <m:ctrlPr>
                            <a:rPr lang="en-CA" i="1">
                              <a:latin typeface="Cambria Math" panose="02040503050406030204" pitchFamily="18" charset="0"/>
                            </a:rPr>
                          </m:ctrlPr>
                        </m:dPr>
                        <m:e>
                          <m:r>
                            <a:rPr lang="en-CA" i="1">
                              <a:latin typeface="Cambria Math" panose="02040503050406030204" pitchFamily="18" charset="0"/>
                            </a:rPr>
                            <m:t>𝑠</m:t>
                          </m:r>
                        </m:e>
                      </m:d>
                      <m:r>
                        <a:rPr lang="en-CA" i="1">
                          <a:latin typeface="Cambria Math" panose="02040503050406030204" pitchFamily="18" charset="0"/>
                        </a:rPr>
                        <m:t>=</m:t>
                      </m:r>
                      <m:f>
                        <m:fPr>
                          <m:ctrlPr>
                            <a:rPr lang="en-CA" i="1">
                              <a:latin typeface="Cambria Math" panose="02040503050406030204" pitchFamily="18" charset="0"/>
                            </a:rPr>
                          </m:ctrlPr>
                        </m:fPr>
                        <m:num>
                          <m:sSubSup>
                            <m:sSubSupPr>
                              <m:ctrlPr>
                                <a:rPr lang="en-CA" i="1">
                                  <a:latin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rPr>
                                <m:t>𝑛</m:t>
                              </m:r>
                            </m:sub>
                            <m:sup>
                              <m:r>
                                <a:rPr lang="en-CA" i="1">
                                  <a:latin typeface="Cambria Math" panose="02040503050406030204" pitchFamily="18" charset="0"/>
                                </a:rPr>
                                <m:t>2</m:t>
                              </m:r>
                            </m:sup>
                          </m:sSubSup>
                        </m:num>
                        <m:den>
                          <m:r>
                            <a:rPr lang="en-CA" b="0" i="1" smtClean="0">
                              <a:latin typeface="Cambria Math" panose="02040503050406030204" pitchFamily="18" charset="0"/>
                            </a:rPr>
                            <m:t>𝑠</m:t>
                          </m:r>
                          <m:r>
                            <a:rPr lang="en-CA" b="0" i="1" smtClean="0">
                              <a:latin typeface="Cambria Math" panose="02040503050406030204" pitchFamily="18" charset="0"/>
                            </a:rPr>
                            <m:t>(</m:t>
                          </m:r>
                          <m:sSup>
                            <m:sSupPr>
                              <m:ctrlPr>
                                <a:rPr lang="en-CA" i="1">
                                  <a:latin typeface="Cambria Math" panose="02040503050406030204" pitchFamily="18" charset="0"/>
                                </a:rPr>
                              </m:ctrlPr>
                            </m:sSupPr>
                            <m:e>
                              <m:r>
                                <a:rPr lang="en-CA" i="1">
                                  <a:latin typeface="Cambria Math" panose="02040503050406030204" pitchFamily="18" charset="0"/>
                                </a:rPr>
                                <m:t>𝑠</m:t>
                              </m:r>
                            </m:e>
                            <m:sup>
                              <m:r>
                                <a:rPr lang="en-CA" i="1">
                                  <a:latin typeface="Cambria Math" panose="02040503050406030204" pitchFamily="18" charset="0"/>
                                </a:rPr>
                                <m:t>2</m:t>
                              </m:r>
                            </m:sup>
                          </m:sSup>
                          <m:r>
                            <a:rPr lang="en-CA" i="1">
                              <a:latin typeface="Cambria Math" panose="02040503050406030204" pitchFamily="18" charset="0"/>
                            </a:rPr>
                            <m:t>+2</m:t>
                          </m:r>
                          <m:r>
                            <a:rPr lang="en-CA" i="1">
                              <a:latin typeface="Cambria Math" panose="02040503050406030204" pitchFamily="18" charset="0"/>
                              <a:ea typeface="Cambria Math" panose="02040503050406030204" pitchFamily="18" charset="0"/>
                            </a:rPr>
                            <m:t>𝜁</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r>
                            <a:rPr lang="en-CA" i="1">
                              <a:latin typeface="Cambria Math" panose="02040503050406030204" pitchFamily="18" charset="0"/>
                              <a:ea typeface="Cambria Math" panose="02040503050406030204" pitchFamily="18" charset="0"/>
                            </a:rPr>
                            <m:t>𝑠</m:t>
                          </m:r>
                          <m:r>
                            <a:rPr lang="en-CA" i="1">
                              <a:latin typeface="Cambria Math" panose="02040503050406030204" pitchFamily="18" charset="0"/>
                              <a:ea typeface="Cambria Math" panose="02040503050406030204" pitchFamily="18" charset="0"/>
                            </a:rPr>
                            <m:t>+</m:t>
                          </m:r>
                          <m:sSubSup>
                            <m:sSubSupPr>
                              <m:ctrlPr>
                                <a:rPr lang="en-CA" i="1">
                                  <a:latin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rPr>
                                <m:t>𝑛</m:t>
                              </m:r>
                            </m:sub>
                            <m:sup>
                              <m:r>
                                <a:rPr lang="en-CA" i="1">
                                  <a:latin typeface="Cambria Math" panose="02040503050406030204" pitchFamily="18" charset="0"/>
                                </a:rPr>
                                <m:t>2</m:t>
                              </m:r>
                            </m:sup>
                          </m:sSubSup>
                          <m:r>
                            <a:rPr lang="en-CA" b="0" i="1" smtClean="0">
                              <a:latin typeface="Cambria Math" panose="02040503050406030204" pitchFamily="18" charset="0"/>
                            </a:rPr>
                            <m:t>)</m:t>
                          </m:r>
                        </m:den>
                      </m:f>
                      <m:r>
                        <a:rPr lang="en-CA" b="0" i="1" smtClean="0">
                          <a:latin typeface="Cambria Math" panose="02040503050406030204" pitchFamily="18" charset="0"/>
                        </a:rPr>
                        <m:t>=</m:t>
                      </m:r>
                      <m:f>
                        <m:fPr>
                          <m:ctrlPr>
                            <a:rPr lang="en-CA" b="0" i="1" smtClean="0">
                              <a:latin typeface="Cambria Math" panose="02040503050406030204" pitchFamily="18" charset="0"/>
                            </a:rPr>
                          </m:ctrlPr>
                        </m:fPr>
                        <m:num>
                          <m:sSub>
                            <m:sSubPr>
                              <m:ctrlPr>
                                <a:rPr lang="en-CA" b="0" i="1" smtClean="0">
                                  <a:latin typeface="Cambria Math" panose="02040503050406030204" pitchFamily="18" charset="0"/>
                                </a:rPr>
                              </m:ctrlPr>
                            </m:sSubPr>
                            <m:e>
                              <m:r>
                                <a:rPr lang="en-CA" b="0" i="1" smtClean="0">
                                  <a:latin typeface="Cambria Math" panose="02040503050406030204" pitchFamily="18" charset="0"/>
                                </a:rPr>
                                <m:t>𝐾</m:t>
                              </m:r>
                            </m:e>
                            <m:sub>
                              <m:r>
                                <a:rPr lang="en-CA" b="0" i="1" smtClean="0">
                                  <a:latin typeface="Cambria Math" panose="02040503050406030204" pitchFamily="18" charset="0"/>
                                </a:rPr>
                                <m:t>1</m:t>
                              </m:r>
                            </m:sub>
                          </m:sSub>
                        </m:num>
                        <m:den>
                          <m:r>
                            <a:rPr lang="en-CA" b="0" i="1" smtClean="0">
                              <a:latin typeface="Cambria Math" panose="02040503050406030204" pitchFamily="18" charset="0"/>
                            </a:rPr>
                            <m:t>𝑠</m:t>
                          </m:r>
                        </m:den>
                      </m:f>
                      <m:r>
                        <a:rPr lang="en-CA" b="0" i="1" smtClean="0">
                          <a:latin typeface="Cambria Math" panose="02040503050406030204" pitchFamily="18" charset="0"/>
                        </a:rPr>
                        <m:t>+</m:t>
                      </m:r>
                      <m:f>
                        <m:fPr>
                          <m:ctrlPr>
                            <a:rPr lang="en-CA" i="1">
                              <a:latin typeface="Cambria Math" panose="02040503050406030204" pitchFamily="18" charset="0"/>
                            </a:rPr>
                          </m:ctrlPr>
                        </m:fPr>
                        <m:num>
                          <m:sSub>
                            <m:sSubPr>
                              <m:ctrlPr>
                                <a:rPr lang="en-CA" i="1" smtClean="0">
                                  <a:latin typeface="Cambria Math" panose="02040503050406030204" pitchFamily="18" charset="0"/>
                                </a:rPr>
                              </m:ctrlPr>
                            </m:sSubPr>
                            <m:e>
                              <m:r>
                                <a:rPr lang="en-CA" b="0" i="1" smtClean="0">
                                  <a:latin typeface="Cambria Math" panose="02040503050406030204" pitchFamily="18" charset="0"/>
                                </a:rPr>
                                <m:t>𝐾</m:t>
                              </m:r>
                            </m:e>
                            <m:sub>
                              <m:r>
                                <a:rPr lang="en-CA" b="0" i="1" smtClean="0">
                                  <a:latin typeface="Cambria Math" panose="02040503050406030204" pitchFamily="18" charset="0"/>
                                </a:rPr>
                                <m:t>2</m:t>
                              </m:r>
                            </m:sub>
                          </m:sSub>
                          <m:r>
                            <a:rPr lang="en-CA" b="0" i="1" smtClean="0">
                              <a:latin typeface="Cambria Math" panose="02040503050406030204" pitchFamily="18" charset="0"/>
                            </a:rPr>
                            <m:t>𝑠</m:t>
                          </m:r>
                          <m:r>
                            <a:rPr lang="en-CA" b="0" i="1" smtClean="0">
                              <a:latin typeface="Cambria Math" panose="02040503050406030204" pitchFamily="18" charset="0"/>
                            </a:rPr>
                            <m:t>+</m:t>
                          </m:r>
                          <m:sSub>
                            <m:sSubPr>
                              <m:ctrlPr>
                                <a:rPr lang="en-CA" b="0" i="1" smtClean="0">
                                  <a:latin typeface="Cambria Math" panose="02040503050406030204" pitchFamily="18" charset="0"/>
                                </a:rPr>
                              </m:ctrlPr>
                            </m:sSubPr>
                            <m:e>
                              <m:r>
                                <a:rPr lang="en-CA" b="0" i="1" smtClean="0">
                                  <a:latin typeface="Cambria Math" panose="02040503050406030204" pitchFamily="18" charset="0"/>
                                </a:rPr>
                                <m:t>𝐾</m:t>
                              </m:r>
                            </m:e>
                            <m:sub>
                              <m:r>
                                <a:rPr lang="en-CA" b="0" i="1" smtClean="0">
                                  <a:latin typeface="Cambria Math" panose="02040503050406030204" pitchFamily="18" charset="0"/>
                                </a:rPr>
                                <m:t>3</m:t>
                              </m:r>
                            </m:sub>
                          </m:sSub>
                        </m:num>
                        <m:den>
                          <m:sSup>
                            <m:sSupPr>
                              <m:ctrlPr>
                                <a:rPr lang="en-CA" i="1">
                                  <a:latin typeface="Cambria Math" panose="02040503050406030204" pitchFamily="18" charset="0"/>
                                </a:rPr>
                              </m:ctrlPr>
                            </m:sSupPr>
                            <m:e>
                              <m:r>
                                <a:rPr lang="en-CA" i="1">
                                  <a:latin typeface="Cambria Math" panose="02040503050406030204" pitchFamily="18" charset="0"/>
                                </a:rPr>
                                <m:t>𝑠</m:t>
                              </m:r>
                            </m:e>
                            <m:sup>
                              <m:r>
                                <a:rPr lang="en-CA" i="1">
                                  <a:latin typeface="Cambria Math" panose="02040503050406030204" pitchFamily="18" charset="0"/>
                                </a:rPr>
                                <m:t>2</m:t>
                              </m:r>
                            </m:sup>
                          </m:sSup>
                          <m:r>
                            <a:rPr lang="en-CA" i="1">
                              <a:latin typeface="Cambria Math" panose="02040503050406030204" pitchFamily="18" charset="0"/>
                            </a:rPr>
                            <m:t>+2</m:t>
                          </m:r>
                          <m:r>
                            <a:rPr lang="en-CA" i="1">
                              <a:latin typeface="Cambria Math" panose="02040503050406030204" pitchFamily="18" charset="0"/>
                              <a:ea typeface="Cambria Math" panose="02040503050406030204" pitchFamily="18" charset="0"/>
                            </a:rPr>
                            <m:t>𝜁</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r>
                            <a:rPr lang="en-CA" i="1">
                              <a:latin typeface="Cambria Math" panose="02040503050406030204" pitchFamily="18" charset="0"/>
                              <a:ea typeface="Cambria Math" panose="02040503050406030204" pitchFamily="18" charset="0"/>
                            </a:rPr>
                            <m:t>𝑠</m:t>
                          </m:r>
                          <m:r>
                            <a:rPr lang="en-CA" i="1">
                              <a:latin typeface="Cambria Math" panose="02040503050406030204" pitchFamily="18" charset="0"/>
                              <a:ea typeface="Cambria Math" panose="02040503050406030204" pitchFamily="18" charset="0"/>
                            </a:rPr>
                            <m:t>+</m:t>
                          </m:r>
                          <m:sSubSup>
                            <m:sSubSupPr>
                              <m:ctrlPr>
                                <a:rPr lang="en-CA" i="1">
                                  <a:latin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rPr>
                                <m:t>𝑛</m:t>
                              </m:r>
                            </m:sub>
                            <m:sup>
                              <m:r>
                                <a:rPr lang="en-CA" i="1">
                                  <a:latin typeface="Cambria Math" panose="02040503050406030204" pitchFamily="18" charset="0"/>
                                </a:rPr>
                                <m:t>2</m:t>
                              </m:r>
                            </m:sup>
                          </m:sSubSup>
                        </m:den>
                      </m:f>
                    </m:oMath>
                  </m:oMathPara>
                </a14:m>
                <a:endParaRPr lang="es-CR" dirty="0"/>
              </a:p>
              <a:p>
                <a:pPr marL="0" indent="0">
                  <a:buNone/>
                </a:pPr>
                <a:endParaRPr lang="es-CR" dirty="0"/>
              </a:p>
              <a:p>
                <a:r>
                  <a:rPr lang="es-CR" dirty="0"/>
                  <a:t>En el caso </a:t>
                </a:r>
                <a:r>
                  <a:rPr lang="es-CR" dirty="0" err="1"/>
                  <a:t>subamortiguado</a:t>
                </a:r>
                <a:r>
                  <a:rPr lang="es-CR" dirty="0"/>
                  <a:t>, </a:t>
                </a:r>
                <a14:m>
                  <m:oMath xmlns:m="http://schemas.openxmlformats.org/officeDocument/2006/math">
                    <m:r>
                      <a:rPr lang="en-CA" i="1">
                        <a:latin typeface="Cambria Math" panose="02040503050406030204" pitchFamily="18" charset="0"/>
                        <a:ea typeface="Cambria Math" panose="02040503050406030204" pitchFamily="18" charset="0"/>
                      </a:rPr>
                      <m:t>𝜁</m:t>
                    </m:r>
                    <m:r>
                      <a:rPr lang="en-CA" b="0" i="1" smtClean="0">
                        <a:latin typeface="Cambria Math" panose="02040503050406030204" pitchFamily="18" charset="0"/>
                        <a:ea typeface="Cambria Math" panose="02040503050406030204" pitchFamily="18" charset="0"/>
                      </a:rPr>
                      <m:t>&lt;1</m:t>
                    </m:r>
                  </m:oMath>
                </a14:m>
                <a:endParaRPr lang="es-CR" dirty="0"/>
              </a:p>
              <a:p>
                <a:r>
                  <a:rPr lang="es-CR" dirty="0"/>
                  <a:t>Expansión de fracción parcial</a:t>
                </a:r>
              </a:p>
              <a:p>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𝐶</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𝑠</m:t>
                          </m:r>
                        </m:den>
                      </m:f>
                      <m:r>
                        <a:rPr lang="en-CA" b="0" i="1" smtClean="0">
                          <a:latin typeface="Cambria Math" panose="02040503050406030204" pitchFamily="18" charset="0"/>
                        </a:rPr>
                        <m:t>−</m:t>
                      </m:r>
                      <m:f>
                        <m:fPr>
                          <m:ctrlPr>
                            <a:rPr lang="en-CA" b="0" i="1" smtClean="0">
                              <a:latin typeface="Cambria Math" panose="02040503050406030204" pitchFamily="18" charset="0"/>
                            </a:rPr>
                          </m:ctrlPr>
                        </m:fPr>
                        <m:num>
                          <m:d>
                            <m:dPr>
                              <m:ctrlPr>
                                <a:rPr lang="en-CA" b="0"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m:t>
                              </m:r>
                              <m:r>
                                <a:rPr lang="en-CA" i="1">
                                  <a:latin typeface="Cambria Math" panose="02040503050406030204" pitchFamily="18" charset="0"/>
                                  <a:ea typeface="Cambria Math" panose="02040503050406030204" pitchFamily="18" charset="0"/>
                                </a:rPr>
                                <m:t>𝜁</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e>
                          </m:d>
                          <m:r>
                            <a:rPr lang="en-CA" b="0" i="1" smtClean="0">
                              <a:latin typeface="Cambria Math" panose="02040503050406030204" pitchFamily="18" charset="0"/>
                              <a:ea typeface="Cambria Math" panose="02040503050406030204" pitchFamily="18" charset="0"/>
                            </a:rPr>
                            <m:t>+</m:t>
                          </m:r>
                          <m:f>
                            <m:fPr>
                              <m:ctrlPr>
                                <a:rPr lang="en-CA" b="0" i="1" smtClean="0">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𝜁</m:t>
                              </m:r>
                            </m:num>
                            <m:den>
                              <m:rad>
                                <m:radPr>
                                  <m:degHide m:val="on"/>
                                  <m:ctrlPr>
                                    <a:rPr lang="en-CA" b="0" i="1" smtClean="0">
                                      <a:latin typeface="Cambria Math" panose="02040503050406030204" pitchFamily="18" charset="0"/>
                                      <a:ea typeface="Cambria Math" panose="02040503050406030204" pitchFamily="18" charset="0"/>
                                    </a:rPr>
                                  </m:ctrlPr>
                                </m:radPr>
                                <m:deg/>
                                <m:e>
                                  <m:r>
                                    <a:rPr lang="en-CA" b="0" i="1" smtClean="0">
                                      <a:latin typeface="Cambria Math" panose="02040503050406030204" pitchFamily="18" charset="0"/>
                                      <a:ea typeface="Cambria Math" panose="02040503050406030204" pitchFamily="18" charset="0"/>
                                    </a:rPr>
                                    <m:t>1−</m:t>
                                  </m:r>
                                  <m:sSup>
                                    <m:sSupPr>
                                      <m:ctrlPr>
                                        <a:rPr lang="en-CA" b="0" i="1" smtClean="0">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b="0" i="1" smtClean="0">
                                          <a:latin typeface="Cambria Math" panose="02040503050406030204" pitchFamily="18" charset="0"/>
                                          <a:ea typeface="Cambria Math" panose="02040503050406030204" pitchFamily="18" charset="0"/>
                                        </a:rPr>
                                        <m:t>2</m:t>
                                      </m:r>
                                    </m:sup>
                                  </m:sSup>
                                </m:e>
                              </m:rad>
                            </m:den>
                          </m:f>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rad>
                            <m:radPr>
                              <m:degHide m:val="on"/>
                              <m:ctrlPr>
                                <a:rPr lang="en-CA" i="1">
                                  <a:latin typeface="Cambria Math" panose="02040503050406030204" pitchFamily="18" charset="0"/>
                                  <a:ea typeface="Cambria Math" panose="02040503050406030204" pitchFamily="18" charset="0"/>
                                </a:rPr>
                              </m:ctrlPr>
                            </m:radPr>
                            <m:deg/>
                            <m:e>
                              <m:r>
                                <a:rPr lang="en-CA" i="1">
                                  <a:latin typeface="Cambria Math" panose="02040503050406030204" pitchFamily="18" charset="0"/>
                                  <a:ea typeface="Cambria Math" panose="02040503050406030204" pitchFamily="18" charset="0"/>
                                </a:rPr>
                                <m:t>1−</m:t>
                              </m:r>
                              <m:sSup>
                                <m:sSupPr>
                                  <m:ctrlPr>
                                    <a:rPr lang="en-CA" i="1">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i="1">
                                      <a:latin typeface="Cambria Math" panose="02040503050406030204" pitchFamily="18" charset="0"/>
                                      <a:ea typeface="Cambria Math" panose="02040503050406030204" pitchFamily="18" charset="0"/>
                                    </a:rPr>
                                    <m:t>2</m:t>
                                  </m:r>
                                </m:sup>
                              </m:sSup>
                            </m:e>
                          </m:rad>
                        </m:num>
                        <m:den>
                          <m:sSup>
                            <m:sSupPr>
                              <m:ctrlPr>
                                <a:rPr lang="en-CA" b="0" i="1" smtClean="0">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𝑠</m:t>
                                  </m:r>
                                  <m:r>
                                    <a:rPr lang="en-CA" i="1">
                                      <a:latin typeface="Cambria Math" panose="02040503050406030204" pitchFamily="18" charset="0"/>
                                    </a:rPr>
                                    <m:t>+</m:t>
                                  </m:r>
                                  <m:r>
                                    <a:rPr lang="en-CA" i="1">
                                      <a:latin typeface="Cambria Math" panose="02040503050406030204" pitchFamily="18" charset="0"/>
                                      <a:ea typeface="Cambria Math" panose="02040503050406030204" pitchFamily="18" charset="0"/>
                                    </a:rPr>
                                    <m:t>𝜁</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e>
                              </m:d>
                            </m:e>
                            <m:sup>
                              <m:r>
                                <a:rPr lang="en-CA" b="0" i="1" smtClean="0">
                                  <a:latin typeface="Cambria Math" panose="02040503050406030204" pitchFamily="18" charset="0"/>
                                </a:rPr>
                                <m:t>2</m:t>
                              </m:r>
                            </m:sup>
                          </m:sSup>
                          <m:r>
                            <a:rPr lang="en-CA" b="0" i="1" smtClean="0">
                              <a:latin typeface="Cambria Math" panose="02040503050406030204" pitchFamily="18" charset="0"/>
                            </a:rPr>
                            <m:t>+</m:t>
                          </m:r>
                          <m:sSubSup>
                            <m:sSubSupPr>
                              <m:ctrlPr>
                                <a:rPr lang="en-CA" b="0" i="1" smtClean="0">
                                  <a:latin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rPr>
                                <m:t>𝑛</m:t>
                              </m:r>
                            </m:sub>
                            <m:sup>
                              <m:r>
                                <a:rPr lang="en-CA" b="0" i="1" smtClean="0">
                                  <a:latin typeface="Cambria Math" panose="02040503050406030204" pitchFamily="18" charset="0"/>
                                </a:rPr>
                                <m:t>2</m:t>
                              </m:r>
                            </m:sup>
                          </m:sSubSup>
                          <m:r>
                            <a:rPr lang="en-CA" b="0" i="1" smtClean="0">
                              <a:latin typeface="Cambria Math" panose="02040503050406030204" pitchFamily="18" charset="0"/>
                            </a:rPr>
                            <m:t>(</m:t>
                          </m:r>
                          <m:r>
                            <a:rPr lang="en-CA" i="1">
                              <a:latin typeface="Cambria Math" panose="02040503050406030204" pitchFamily="18" charset="0"/>
                              <a:ea typeface="Cambria Math" panose="02040503050406030204" pitchFamily="18" charset="0"/>
                            </a:rPr>
                            <m:t>1−</m:t>
                          </m:r>
                          <m:sSup>
                            <m:sSupPr>
                              <m:ctrlPr>
                                <a:rPr lang="en-CA" i="1">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i="1">
                                  <a:latin typeface="Cambria Math" panose="02040503050406030204" pitchFamily="18" charset="0"/>
                                  <a:ea typeface="Cambria Math" panose="02040503050406030204" pitchFamily="18" charset="0"/>
                                </a:rPr>
                                <m:t>2</m:t>
                              </m:r>
                            </m:sup>
                          </m:sSup>
                          <m:r>
                            <a:rPr lang="en-CA" b="0" i="1" smtClean="0">
                              <a:latin typeface="Cambria Math" panose="02040503050406030204" pitchFamily="18" charset="0"/>
                              <a:ea typeface="Cambria Math" panose="02040503050406030204" pitchFamily="18" charset="0"/>
                            </a:rPr>
                            <m:t>)</m:t>
                          </m:r>
                        </m:den>
                      </m:f>
                    </m:oMath>
                  </m:oMathPara>
                </a14:m>
                <a:endParaRPr lang="es-CR" dirty="0"/>
              </a:p>
            </p:txBody>
          </p:sp>
        </mc:Choice>
        <mc:Fallback>
          <p:sp>
            <p:nvSpPr>
              <p:cNvPr id="3" name="Content Placeholder 2">
                <a:extLst>
                  <a:ext uri="{FF2B5EF4-FFF2-40B4-BE49-F238E27FC236}">
                    <a16:creationId xmlns:a16="http://schemas.microsoft.com/office/drawing/2014/main" id="{20F8CF05-C617-43D5-8CFE-6F374172B8D8}"/>
                  </a:ext>
                </a:extLst>
              </p:cNvPr>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777236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Polos de la Función de Transferencia</a:t>
            </a:r>
            <a:endParaRPr lang="es-CR" dirty="0"/>
          </a:p>
        </p:txBody>
      </p:sp>
      <p:sp>
        <p:nvSpPr>
          <p:cNvPr id="3" name="Content Placeholder 2">
            <a:extLst>
              <a:ext uri="{FF2B5EF4-FFF2-40B4-BE49-F238E27FC236}">
                <a16:creationId xmlns:a16="http://schemas.microsoft.com/office/drawing/2014/main" id="{10DB464A-565E-40A7-90A6-35A41097C0D0}"/>
              </a:ext>
            </a:extLst>
          </p:cNvPr>
          <p:cNvSpPr>
            <a:spLocks noGrp="1"/>
          </p:cNvSpPr>
          <p:nvPr>
            <p:ph idx="1"/>
          </p:nvPr>
        </p:nvSpPr>
        <p:spPr/>
        <p:txBody>
          <a:bodyPr/>
          <a:lstStyle/>
          <a:p>
            <a:r>
              <a:rPr lang="es-ES" dirty="0"/>
              <a:t>Los polos de una función de transferencia son:</a:t>
            </a:r>
          </a:p>
          <a:p>
            <a:endParaRPr lang="es-CR" dirty="0"/>
          </a:p>
          <a:p>
            <a:pPr marL="914400" lvl="1" indent="-457200">
              <a:buFont typeface="+mj-lt"/>
              <a:buAutoNum type="arabicPeriod"/>
            </a:pPr>
            <a:r>
              <a:rPr lang="es-ES" dirty="0"/>
              <a:t>Los valores de la variable de la transformada de Laplace s que hacen que la función de transferencia se vuelva infinita, o</a:t>
            </a:r>
          </a:p>
          <a:p>
            <a:pPr marL="914400" lvl="1" indent="-457200">
              <a:buFont typeface="+mj-lt"/>
              <a:buAutoNum type="arabicPeriod"/>
            </a:pPr>
            <a:endParaRPr lang="es-CR" dirty="0"/>
          </a:p>
          <a:p>
            <a:pPr marL="914400" lvl="1" indent="-457200">
              <a:buFont typeface="+mj-lt"/>
              <a:buAutoNum type="arabicPeriod"/>
            </a:pPr>
            <a:r>
              <a:rPr lang="es-ES" dirty="0"/>
              <a:t>Cualquier raíz del denominador de la función de transferencia que sea común a las raíces del numerador</a:t>
            </a:r>
            <a:endParaRPr lang="es-CR" dirty="0"/>
          </a:p>
        </p:txBody>
      </p:sp>
    </p:spTree>
    <p:extLst>
      <p:ext uri="{BB962C8B-B14F-4D97-AF65-F5344CB8AC3E}">
        <p14:creationId xmlns:p14="http://schemas.microsoft.com/office/powerpoint/2010/main" val="38822652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9260C-8C84-4668-8A76-E1CC5ACBE327}"/>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C1DFABD-9EEF-4F25-AEDB-6C371FD5FAA7}"/>
                  </a:ext>
                </a:extLst>
              </p:cNvPr>
              <p:cNvSpPr>
                <a:spLocks noGrp="1"/>
              </p:cNvSpPr>
              <p:nvPr>
                <p:ph idx="1"/>
              </p:nvPr>
            </p:nvSpPr>
            <p:spPr/>
            <p:txBody>
              <a:bodyPr>
                <a:normAutofit fontScale="92500" lnSpcReduction="20000"/>
              </a:bodyPr>
              <a:lstStyle/>
              <a:p>
                <a:pPr marL="0" indent="0">
                  <a:buNone/>
                </a:pPr>
                <a14:m>
                  <m:oMathPara xmlns:m="http://schemas.openxmlformats.org/officeDocument/2006/math">
                    <m:oMathParaPr>
                      <m:jc m:val="centerGroup"/>
                    </m:oMathParaPr>
                    <m:oMath xmlns:m="http://schemas.openxmlformats.org/officeDocument/2006/math">
                      <m:r>
                        <a:rPr lang="en-CA" i="1" smtClean="0">
                          <a:latin typeface="Cambria Math" panose="02040503050406030204" pitchFamily="18" charset="0"/>
                        </a:rPr>
                        <m:t>𝐶</m:t>
                      </m:r>
                      <m:d>
                        <m:dPr>
                          <m:ctrlPr>
                            <a:rPr lang="en-CA" i="1">
                              <a:latin typeface="Cambria Math" panose="02040503050406030204" pitchFamily="18" charset="0"/>
                            </a:rPr>
                          </m:ctrlPr>
                        </m:dPr>
                        <m:e>
                          <m:r>
                            <a:rPr lang="en-CA" i="1">
                              <a:latin typeface="Cambria Math" panose="02040503050406030204" pitchFamily="18" charset="0"/>
                            </a:rPr>
                            <m:t>𝑠</m:t>
                          </m:r>
                        </m:e>
                      </m:d>
                      <m:r>
                        <a:rPr lang="en-CA" i="1">
                          <a:latin typeface="Cambria Math" panose="02040503050406030204" pitchFamily="18" charset="0"/>
                        </a:rPr>
                        <m:t>=</m:t>
                      </m:r>
                      <m:f>
                        <m:fPr>
                          <m:ctrlPr>
                            <a:rPr lang="en-CA" i="1">
                              <a:latin typeface="Cambria Math" panose="02040503050406030204" pitchFamily="18" charset="0"/>
                            </a:rPr>
                          </m:ctrlPr>
                        </m:fPr>
                        <m:num>
                          <m:r>
                            <a:rPr lang="en-CA" i="1">
                              <a:latin typeface="Cambria Math" panose="02040503050406030204" pitchFamily="18" charset="0"/>
                            </a:rPr>
                            <m:t>1</m:t>
                          </m:r>
                        </m:num>
                        <m:den>
                          <m:r>
                            <a:rPr lang="en-CA" i="1">
                              <a:latin typeface="Cambria Math" panose="02040503050406030204" pitchFamily="18" charset="0"/>
                            </a:rPr>
                            <m:t>𝑠</m:t>
                          </m:r>
                        </m:den>
                      </m:f>
                      <m:r>
                        <a:rPr lang="en-CA" i="1">
                          <a:latin typeface="Cambria Math" panose="02040503050406030204" pitchFamily="18" charset="0"/>
                        </a:rPr>
                        <m:t>−</m:t>
                      </m:r>
                      <m:f>
                        <m:fPr>
                          <m:ctrlPr>
                            <a:rPr lang="en-CA" i="1">
                              <a:latin typeface="Cambria Math" panose="02040503050406030204" pitchFamily="18" charset="0"/>
                            </a:rPr>
                          </m:ctrlPr>
                        </m:fPr>
                        <m:num>
                          <m:d>
                            <m:dPr>
                              <m:ctrlPr>
                                <a:rPr lang="en-CA" i="1">
                                  <a:latin typeface="Cambria Math" panose="02040503050406030204" pitchFamily="18" charset="0"/>
                                </a:rPr>
                              </m:ctrlPr>
                            </m:dPr>
                            <m:e>
                              <m:r>
                                <a:rPr lang="en-CA" i="1">
                                  <a:latin typeface="Cambria Math" panose="02040503050406030204" pitchFamily="18" charset="0"/>
                                </a:rPr>
                                <m:t>𝑠</m:t>
                              </m:r>
                              <m:r>
                                <a:rPr lang="en-CA" i="1">
                                  <a:latin typeface="Cambria Math" panose="02040503050406030204" pitchFamily="18" charset="0"/>
                                </a:rPr>
                                <m:t>+</m:t>
                              </m:r>
                              <m:r>
                                <a:rPr lang="en-CA" i="1">
                                  <a:latin typeface="Cambria Math" panose="02040503050406030204" pitchFamily="18" charset="0"/>
                                  <a:ea typeface="Cambria Math" panose="02040503050406030204" pitchFamily="18" charset="0"/>
                                </a:rPr>
                                <m:t>𝜁</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e>
                          </m:d>
                          <m:r>
                            <a:rPr lang="en-CA" i="1">
                              <a:latin typeface="Cambria Math" panose="02040503050406030204" pitchFamily="18" charset="0"/>
                              <a:ea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𝜁</m:t>
                              </m:r>
                            </m:num>
                            <m:den>
                              <m:rad>
                                <m:radPr>
                                  <m:degHide m:val="on"/>
                                  <m:ctrlPr>
                                    <a:rPr lang="en-CA" i="1">
                                      <a:latin typeface="Cambria Math" panose="02040503050406030204" pitchFamily="18" charset="0"/>
                                      <a:ea typeface="Cambria Math" panose="02040503050406030204" pitchFamily="18" charset="0"/>
                                    </a:rPr>
                                  </m:ctrlPr>
                                </m:radPr>
                                <m:deg/>
                                <m:e>
                                  <m:r>
                                    <a:rPr lang="en-CA" i="1">
                                      <a:latin typeface="Cambria Math" panose="02040503050406030204" pitchFamily="18" charset="0"/>
                                      <a:ea typeface="Cambria Math" panose="02040503050406030204" pitchFamily="18" charset="0"/>
                                    </a:rPr>
                                    <m:t>1−</m:t>
                                  </m:r>
                                  <m:sSup>
                                    <m:sSupPr>
                                      <m:ctrlPr>
                                        <a:rPr lang="en-CA" i="1">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i="1">
                                          <a:latin typeface="Cambria Math" panose="02040503050406030204" pitchFamily="18" charset="0"/>
                                          <a:ea typeface="Cambria Math" panose="02040503050406030204" pitchFamily="18" charset="0"/>
                                        </a:rPr>
                                        <m:t>2</m:t>
                                      </m:r>
                                    </m:sup>
                                  </m:sSup>
                                </m:e>
                              </m:rad>
                            </m:den>
                          </m:f>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rad>
                            <m:radPr>
                              <m:degHide m:val="on"/>
                              <m:ctrlPr>
                                <a:rPr lang="en-CA" i="1">
                                  <a:latin typeface="Cambria Math" panose="02040503050406030204" pitchFamily="18" charset="0"/>
                                  <a:ea typeface="Cambria Math" panose="02040503050406030204" pitchFamily="18" charset="0"/>
                                </a:rPr>
                              </m:ctrlPr>
                            </m:radPr>
                            <m:deg/>
                            <m:e>
                              <m:r>
                                <a:rPr lang="en-CA" i="1">
                                  <a:latin typeface="Cambria Math" panose="02040503050406030204" pitchFamily="18" charset="0"/>
                                  <a:ea typeface="Cambria Math" panose="02040503050406030204" pitchFamily="18" charset="0"/>
                                </a:rPr>
                                <m:t>1−</m:t>
                              </m:r>
                              <m:sSup>
                                <m:sSupPr>
                                  <m:ctrlPr>
                                    <a:rPr lang="en-CA" i="1">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i="1">
                                      <a:latin typeface="Cambria Math" panose="02040503050406030204" pitchFamily="18" charset="0"/>
                                      <a:ea typeface="Cambria Math" panose="02040503050406030204" pitchFamily="18" charset="0"/>
                                    </a:rPr>
                                    <m:t>2</m:t>
                                  </m:r>
                                </m:sup>
                              </m:sSup>
                            </m:e>
                          </m:rad>
                        </m:num>
                        <m:den>
                          <m:sSup>
                            <m:sSupPr>
                              <m:ctrlPr>
                                <a:rPr lang="en-CA" i="1">
                                  <a:latin typeface="Cambria Math" panose="02040503050406030204" pitchFamily="18" charset="0"/>
                                </a:rPr>
                              </m:ctrlPr>
                            </m:sSupPr>
                            <m:e>
                              <m:d>
                                <m:dPr>
                                  <m:ctrlPr>
                                    <a:rPr lang="en-CA" i="1">
                                      <a:latin typeface="Cambria Math" panose="02040503050406030204" pitchFamily="18" charset="0"/>
                                    </a:rPr>
                                  </m:ctrlPr>
                                </m:dPr>
                                <m:e>
                                  <m:r>
                                    <a:rPr lang="en-CA" i="1">
                                      <a:latin typeface="Cambria Math" panose="02040503050406030204" pitchFamily="18" charset="0"/>
                                    </a:rPr>
                                    <m:t>𝑠</m:t>
                                  </m:r>
                                  <m:r>
                                    <a:rPr lang="en-CA" i="1">
                                      <a:latin typeface="Cambria Math" panose="02040503050406030204" pitchFamily="18" charset="0"/>
                                    </a:rPr>
                                    <m:t>+</m:t>
                                  </m:r>
                                  <m:r>
                                    <a:rPr lang="en-CA" i="1">
                                      <a:latin typeface="Cambria Math" panose="02040503050406030204" pitchFamily="18" charset="0"/>
                                      <a:ea typeface="Cambria Math" panose="02040503050406030204" pitchFamily="18" charset="0"/>
                                    </a:rPr>
                                    <m:t>𝜁</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e>
                              </m:d>
                            </m:e>
                            <m:sup>
                              <m:r>
                                <a:rPr lang="en-CA" i="1">
                                  <a:latin typeface="Cambria Math" panose="02040503050406030204" pitchFamily="18" charset="0"/>
                                </a:rPr>
                                <m:t>2</m:t>
                              </m:r>
                            </m:sup>
                          </m:sSup>
                          <m:r>
                            <a:rPr lang="en-CA" i="1">
                              <a:latin typeface="Cambria Math" panose="02040503050406030204" pitchFamily="18" charset="0"/>
                            </a:rPr>
                            <m:t>+</m:t>
                          </m:r>
                          <m:sSubSup>
                            <m:sSubSupPr>
                              <m:ctrlPr>
                                <a:rPr lang="en-CA" i="1">
                                  <a:latin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rPr>
                                <m:t>𝑛</m:t>
                              </m:r>
                            </m:sub>
                            <m:sup>
                              <m:r>
                                <a:rPr lang="en-CA" i="1">
                                  <a:latin typeface="Cambria Math" panose="02040503050406030204" pitchFamily="18" charset="0"/>
                                </a:rPr>
                                <m:t>2</m:t>
                              </m:r>
                            </m:sup>
                          </m:sSubSup>
                          <m:d>
                            <m:dPr>
                              <m:ctrlPr>
                                <a:rPr lang="en-CA" i="1">
                                  <a:latin typeface="Cambria Math" panose="02040503050406030204" pitchFamily="18" charset="0"/>
                                </a:rPr>
                              </m:ctrlPr>
                            </m:dPr>
                            <m:e>
                              <m:r>
                                <a:rPr lang="en-CA" i="1">
                                  <a:latin typeface="Cambria Math" panose="02040503050406030204" pitchFamily="18" charset="0"/>
                                  <a:ea typeface="Cambria Math" panose="02040503050406030204" pitchFamily="18" charset="0"/>
                                </a:rPr>
                                <m:t>1−</m:t>
                              </m:r>
                              <m:sSup>
                                <m:sSupPr>
                                  <m:ctrlPr>
                                    <a:rPr lang="en-CA" i="1">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i="1">
                                      <a:latin typeface="Cambria Math" panose="02040503050406030204" pitchFamily="18" charset="0"/>
                                      <a:ea typeface="Cambria Math" panose="02040503050406030204" pitchFamily="18" charset="0"/>
                                    </a:rPr>
                                    <m:t>2</m:t>
                                  </m:r>
                                </m:sup>
                              </m:sSup>
                            </m:e>
                          </m:d>
                        </m:den>
                      </m:f>
                    </m:oMath>
                  </m:oMathPara>
                </a14:m>
                <a:endParaRPr lang="en-CA" dirty="0">
                  <a:ea typeface="Cambria Math" panose="02040503050406030204" pitchFamily="18" charset="0"/>
                </a:endParaRPr>
              </a:p>
              <a:p>
                <a:pPr marL="0" indent="0">
                  <a:buNone/>
                </a:pPr>
                <a:endParaRPr lang="es-CR" dirty="0"/>
              </a:p>
              <a:p>
                <a:r>
                  <a:rPr lang="es-CR" dirty="0"/>
                  <a:t>Transformada inversa de Laplace</a:t>
                </a:r>
              </a:p>
              <a:p>
                <a:pPr marL="0" indent="0">
                  <a:buNone/>
                </a:pPr>
                <a:endParaRPr lang="en-CA"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=1−</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ad>
                            <m:radPr>
                              <m:degHide m:val="on"/>
                              <m:ctrlPr>
                                <a:rPr lang="en-CA" i="1">
                                  <a:latin typeface="Cambria Math" panose="02040503050406030204" pitchFamily="18" charset="0"/>
                                  <a:ea typeface="Cambria Math" panose="02040503050406030204" pitchFamily="18" charset="0"/>
                                </a:rPr>
                              </m:ctrlPr>
                            </m:radPr>
                            <m:deg/>
                            <m:e>
                              <m:r>
                                <a:rPr lang="en-CA" i="1">
                                  <a:latin typeface="Cambria Math" panose="02040503050406030204" pitchFamily="18" charset="0"/>
                                  <a:ea typeface="Cambria Math" panose="02040503050406030204" pitchFamily="18" charset="0"/>
                                </a:rPr>
                                <m:t>1−</m:t>
                              </m:r>
                              <m:sSup>
                                <m:sSupPr>
                                  <m:ctrlPr>
                                    <a:rPr lang="en-CA" i="1">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i="1">
                                      <a:latin typeface="Cambria Math" panose="02040503050406030204" pitchFamily="18" charset="0"/>
                                      <a:ea typeface="Cambria Math" panose="02040503050406030204" pitchFamily="18" charset="0"/>
                                    </a:rPr>
                                    <m:t>2</m:t>
                                  </m:r>
                                </m:sup>
                              </m:sSup>
                            </m:e>
                          </m:rad>
                        </m:den>
                      </m:f>
                      <m:sSup>
                        <m:sSupPr>
                          <m:ctrlPr>
                            <a:rPr lang="en-CA" b="0" i="1" smtClean="0">
                              <a:latin typeface="Cambria Math" panose="02040503050406030204" pitchFamily="18" charset="0"/>
                            </a:rPr>
                          </m:ctrlPr>
                        </m:sSupPr>
                        <m:e>
                          <m:r>
                            <a:rPr lang="en-CA" b="0" i="1" smtClean="0">
                              <a:latin typeface="Cambria Math" panose="02040503050406030204" pitchFamily="18" charset="0"/>
                            </a:rPr>
                            <m:t>𝑒</m:t>
                          </m:r>
                        </m:e>
                        <m:sup>
                          <m:r>
                            <a:rPr lang="en-CA" b="0" i="1" smtClean="0">
                              <a:latin typeface="Cambria Math" panose="02040503050406030204" pitchFamily="18" charset="0"/>
                            </a:rPr>
                            <m:t>−</m:t>
                          </m:r>
                          <m:r>
                            <a:rPr lang="en-CA" i="1">
                              <a:latin typeface="Cambria Math" panose="02040503050406030204" pitchFamily="18" charset="0"/>
                              <a:ea typeface="Cambria Math" panose="02040503050406030204" pitchFamily="18" charset="0"/>
                            </a:rPr>
                            <m:t>𝜁</m:t>
                          </m:r>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r>
                            <a:rPr lang="en-CA" b="0" i="1" smtClean="0">
                              <a:latin typeface="Cambria Math" panose="02040503050406030204" pitchFamily="18" charset="0"/>
                              <a:ea typeface="Cambria Math" panose="02040503050406030204" pitchFamily="18" charset="0"/>
                            </a:rPr>
                            <m:t>𝑡</m:t>
                          </m:r>
                        </m:sup>
                      </m:sSup>
                      <m:func>
                        <m:funcPr>
                          <m:ctrlPr>
                            <a:rPr lang="en-CA" b="0" i="1" smtClean="0">
                              <a:latin typeface="Cambria Math" panose="02040503050406030204" pitchFamily="18" charset="0"/>
                            </a:rPr>
                          </m:ctrlPr>
                        </m:funcPr>
                        <m:fName>
                          <m:r>
                            <m:rPr>
                              <m:sty m:val="p"/>
                            </m:rPr>
                            <a:rPr lang="en-CA" b="0" i="0" smtClean="0">
                              <a:latin typeface="Cambria Math" panose="02040503050406030204" pitchFamily="18" charset="0"/>
                            </a:rPr>
                            <m:t>cos</m:t>
                          </m:r>
                        </m:fName>
                        <m:e>
                          <m:d>
                            <m:dPr>
                              <m:ctrlPr>
                                <a:rPr lang="en-CA" b="0" i="1" smtClean="0">
                                  <a:latin typeface="Cambria Math" panose="02040503050406030204" pitchFamily="18" charset="0"/>
                                </a:rPr>
                              </m:ctrlPr>
                            </m:dPr>
                            <m:e>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ea typeface="Cambria Math" panose="02040503050406030204" pitchFamily="18" charset="0"/>
                                    </a:rPr>
                                    <m:t>𝑛</m:t>
                                  </m:r>
                                </m:sub>
                              </m:sSub>
                              <m:rad>
                                <m:radPr>
                                  <m:degHide m:val="on"/>
                                  <m:ctrlPr>
                                    <a:rPr lang="en-CA" i="1">
                                      <a:latin typeface="Cambria Math" panose="02040503050406030204" pitchFamily="18" charset="0"/>
                                      <a:ea typeface="Cambria Math" panose="02040503050406030204" pitchFamily="18" charset="0"/>
                                    </a:rPr>
                                  </m:ctrlPr>
                                </m:radPr>
                                <m:deg/>
                                <m:e>
                                  <m:r>
                                    <a:rPr lang="en-CA" i="1">
                                      <a:latin typeface="Cambria Math" panose="02040503050406030204" pitchFamily="18" charset="0"/>
                                      <a:ea typeface="Cambria Math" panose="02040503050406030204" pitchFamily="18" charset="0"/>
                                    </a:rPr>
                                    <m:t>1−</m:t>
                                  </m:r>
                                  <m:sSup>
                                    <m:sSupPr>
                                      <m:ctrlPr>
                                        <a:rPr lang="en-CA" i="1">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i="1">
                                          <a:latin typeface="Cambria Math" panose="02040503050406030204" pitchFamily="18" charset="0"/>
                                          <a:ea typeface="Cambria Math" panose="02040503050406030204" pitchFamily="18" charset="0"/>
                                        </a:rPr>
                                        <m:t>2</m:t>
                                      </m:r>
                                    </m:sup>
                                  </m:sSup>
                                </m:e>
                              </m:rad>
                              <m:r>
                                <a:rPr lang="en-CA" b="0" i="1" smtClean="0">
                                  <a:latin typeface="Cambria Math" panose="02040503050406030204" pitchFamily="18" charset="0"/>
                                  <a:ea typeface="Cambria Math" panose="02040503050406030204" pitchFamily="18" charset="0"/>
                                </a:rPr>
                                <m:t>𝑡</m:t>
                              </m:r>
                              <m:r>
                                <a:rPr lang="en-CA" b="0" i="1" smtClean="0">
                                  <a:latin typeface="Cambria Math" panose="02040503050406030204" pitchFamily="18" charset="0"/>
                                  <a:ea typeface="Cambria Math" panose="02040503050406030204" pitchFamily="18" charset="0"/>
                                </a:rPr>
                                <m:t>−</m:t>
                              </m:r>
                              <m:r>
                                <a:rPr lang="en-CA" b="0" i="1" smtClean="0">
                                  <a:latin typeface="Cambria Math" panose="02040503050406030204" pitchFamily="18" charset="0"/>
                                  <a:ea typeface="Cambria Math" panose="02040503050406030204" pitchFamily="18" charset="0"/>
                                </a:rPr>
                                <m:t>𝜑</m:t>
                              </m:r>
                            </m:e>
                          </m:d>
                        </m:e>
                      </m:func>
                    </m:oMath>
                  </m:oMathPara>
                </a14:m>
                <a:endParaRPr lang="en-CA" b="0" dirty="0"/>
              </a:p>
              <a:p>
                <a:pPr marL="0" indent="0">
                  <a:buNone/>
                </a:pPr>
                <a:endParaRPr lang="en-CA" b="0" dirty="0"/>
              </a:p>
              <a:p>
                <a:pPr lvl="1"/>
                <a:r>
                  <a:rPr lang="es-CR" dirty="0"/>
                  <a:t>Donde </a:t>
                </a:r>
                <a14:m>
                  <m:oMath xmlns:m="http://schemas.openxmlformats.org/officeDocument/2006/math">
                    <m:r>
                      <a:rPr lang="en-CA" i="1">
                        <a:latin typeface="Cambria Math" panose="02040503050406030204" pitchFamily="18" charset="0"/>
                        <a:ea typeface="Cambria Math" panose="02040503050406030204" pitchFamily="18" charset="0"/>
                      </a:rPr>
                      <m:t>𝜑</m:t>
                    </m:r>
                    <m:r>
                      <a:rPr lang="en-CA" b="0" i="1" smtClean="0">
                        <a:latin typeface="Cambria Math" panose="02040503050406030204" pitchFamily="18" charset="0"/>
                        <a:ea typeface="Cambria Math" panose="02040503050406030204" pitchFamily="18" charset="0"/>
                      </a:rPr>
                      <m:t>=</m:t>
                    </m:r>
                    <m:func>
                      <m:funcPr>
                        <m:ctrlPr>
                          <a:rPr lang="en-CA" b="0" i="1" smtClean="0">
                            <a:latin typeface="Cambria Math" panose="02040503050406030204" pitchFamily="18" charset="0"/>
                            <a:ea typeface="Cambria Math" panose="02040503050406030204" pitchFamily="18" charset="0"/>
                          </a:rPr>
                        </m:ctrlPr>
                      </m:funcPr>
                      <m:fName>
                        <m:sSup>
                          <m:sSupPr>
                            <m:ctrlPr>
                              <a:rPr lang="en-CA" b="0" i="1" smtClean="0">
                                <a:latin typeface="Cambria Math" panose="02040503050406030204" pitchFamily="18" charset="0"/>
                                <a:ea typeface="Cambria Math" panose="02040503050406030204" pitchFamily="18" charset="0"/>
                              </a:rPr>
                            </m:ctrlPr>
                          </m:sSupPr>
                          <m:e>
                            <m:r>
                              <m:rPr>
                                <m:sty m:val="p"/>
                              </m:rPr>
                              <a:rPr lang="en-CA" b="0" i="0" smtClean="0">
                                <a:latin typeface="Cambria Math" panose="02040503050406030204" pitchFamily="18" charset="0"/>
                                <a:ea typeface="Cambria Math" panose="02040503050406030204" pitchFamily="18" charset="0"/>
                              </a:rPr>
                              <m:t>tan</m:t>
                            </m:r>
                          </m:e>
                          <m:sup>
                            <m:r>
                              <a:rPr lang="en-CA" b="0" i="1" smtClean="0">
                                <a:latin typeface="Cambria Math" panose="02040503050406030204" pitchFamily="18" charset="0"/>
                                <a:ea typeface="Cambria Math" panose="02040503050406030204" pitchFamily="18" charset="0"/>
                              </a:rPr>
                              <m:t>−1</m:t>
                            </m:r>
                          </m:sup>
                        </m:sSup>
                      </m:fName>
                      <m:e>
                        <m:d>
                          <m:dPr>
                            <m:ctrlPr>
                              <a:rPr lang="en-CA" b="0" i="1" smtClean="0">
                                <a:latin typeface="Cambria Math" panose="02040503050406030204" pitchFamily="18" charset="0"/>
                                <a:ea typeface="Cambria Math" panose="02040503050406030204" pitchFamily="18" charset="0"/>
                              </a:rPr>
                            </m:ctrlPr>
                          </m:dPr>
                          <m:e>
                            <m:f>
                              <m:fPr>
                                <m:type m:val="skw"/>
                                <m:ctrlPr>
                                  <a:rPr lang="en-CA" b="0" i="1" smtClean="0">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𝜁</m:t>
                                </m:r>
                              </m:num>
                              <m:den>
                                <m:rad>
                                  <m:radPr>
                                    <m:degHide m:val="on"/>
                                    <m:ctrlPr>
                                      <a:rPr lang="en-CA" i="1">
                                        <a:latin typeface="Cambria Math" panose="02040503050406030204" pitchFamily="18" charset="0"/>
                                        <a:ea typeface="Cambria Math" panose="02040503050406030204" pitchFamily="18" charset="0"/>
                                      </a:rPr>
                                    </m:ctrlPr>
                                  </m:radPr>
                                  <m:deg/>
                                  <m:e>
                                    <m:r>
                                      <a:rPr lang="en-CA" i="1">
                                        <a:latin typeface="Cambria Math" panose="02040503050406030204" pitchFamily="18" charset="0"/>
                                        <a:ea typeface="Cambria Math" panose="02040503050406030204" pitchFamily="18" charset="0"/>
                                      </a:rPr>
                                      <m:t>1−</m:t>
                                    </m:r>
                                    <m:sSup>
                                      <m:sSupPr>
                                        <m:ctrlPr>
                                          <a:rPr lang="en-CA" i="1">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i="1">
                                            <a:latin typeface="Cambria Math" panose="02040503050406030204" pitchFamily="18" charset="0"/>
                                            <a:ea typeface="Cambria Math" panose="02040503050406030204" pitchFamily="18" charset="0"/>
                                          </a:rPr>
                                          <m:t>2</m:t>
                                        </m:r>
                                      </m:sup>
                                    </m:sSup>
                                  </m:e>
                                </m:rad>
                              </m:den>
                            </m:f>
                          </m:e>
                        </m:d>
                      </m:e>
                    </m:func>
                  </m:oMath>
                </a14:m>
                <a:endParaRPr lang="es-CR" dirty="0"/>
              </a:p>
            </p:txBody>
          </p:sp>
        </mc:Choice>
        <mc:Fallback>
          <p:sp>
            <p:nvSpPr>
              <p:cNvPr id="3" name="Content Placeholder 2">
                <a:extLst>
                  <a:ext uri="{FF2B5EF4-FFF2-40B4-BE49-F238E27FC236}">
                    <a16:creationId xmlns:a16="http://schemas.microsoft.com/office/drawing/2014/main" id="{9C1DFABD-9EEF-4F25-AEDB-6C371FD5FAA7}"/>
                  </a:ext>
                </a:extLst>
              </p:cNvPr>
              <p:cNvSpPr>
                <a:spLocks noGrp="1" noRot="1" noChangeAspect="1" noMove="1" noResize="1" noEditPoints="1" noAdjustHandles="1" noChangeArrowheads="1" noChangeShapeType="1" noTextEdit="1"/>
              </p:cNvSpPr>
              <p:nvPr>
                <p:ph idx="1"/>
              </p:nvPr>
            </p:nvSpPr>
            <p:spPr>
              <a:blipFill>
                <a:blip r:embed="rId2"/>
                <a:stretch>
                  <a:fillRect t="-700"/>
                </a:stretch>
              </a:blipFill>
            </p:spPr>
            <p:txBody>
              <a:bodyPr/>
              <a:lstStyle/>
              <a:p>
                <a:r>
                  <a:rPr lang="es-CR">
                    <a:noFill/>
                  </a:rPr>
                  <a:t> </a:t>
                </a:r>
              </a:p>
            </p:txBody>
          </p:sp>
        </mc:Fallback>
      </mc:AlternateContent>
    </p:spTree>
    <p:extLst>
      <p:ext uri="{BB962C8B-B14F-4D97-AF65-F5344CB8AC3E}">
        <p14:creationId xmlns:p14="http://schemas.microsoft.com/office/powerpoint/2010/main" val="1714286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9260C-8C84-4668-8A76-E1CC5ACBE327}"/>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C1DFABD-9EEF-4F25-AEDB-6C371FD5FAA7}"/>
                  </a:ext>
                </a:extLst>
              </p:cNvPr>
              <p:cNvSpPr>
                <a:spLocks noGrp="1"/>
              </p:cNvSpPr>
              <p:nvPr>
                <p:ph sz="half" idx="1"/>
              </p:nvPr>
            </p:nvSpPr>
            <p:spPr/>
            <p:txBody>
              <a:bodyPr anchor="ctr">
                <a:normAutofit/>
              </a:bodyPr>
              <a:lstStyle/>
              <a:p>
                <a:pPr marL="0" indent="0">
                  <a:buNone/>
                </a:pPr>
                <a14:m>
                  <m:oMathPara xmlns:m="http://schemas.openxmlformats.org/officeDocument/2006/math">
                    <m:oMathParaPr>
                      <m:jc m:val="centerGroup"/>
                    </m:oMathParaPr>
                    <m:oMath xmlns:m="http://schemas.openxmlformats.org/officeDocument/2006/math">
                      <m:r>
                        <a:rPr lang="en-CA" sz="1800" b="0" i="1" smtClean="0">
                          <a:latin typeface="Cambria Math" panose="02040503050406030204" pitchFamily="18" charset="0"/>
                        </a:rPr>
                        <m:t>𝑐</m:t>
                      </m:r>
                      <m:d>
                        <m:dPr>
                          <m:ctrlPr>
                            <a:rPr lang="en-CA" sz="1800" b="0" i="1" smtClean="0">
                              <a:latin typeface="Cambria Math" panose="02040503050406030204" pitchFamily="18" charset="0"/>
                            </a:rPr>
                          </m:ctrlPr>
                        </m:dPr>
                        <m:e>
                          <m:r>
                            <a:rPr lang="en-CA" sz="1800" b="0" i="1" smtClean="0">
                              <a:latin typeface="Cambria Math" panose="02040503050406030204" pitchFamily="18" charset="0"/>
                            </a:rPr>
                            <m:t>𝑡</m:t>
                          </m:r>
                        </m:e>
                      </m:d>
                      <m:r>
                        <a:rPr lang="en-CA" sz="1800" b="0" i="1" smtClean="0">
                          <a:latin typeface="Cambria Math" panose="02040503050406030204" pitchFamily="18" charset="0"/>
                        </a:rPr>
                        <m:t>=1−</m:t>
                      </m:r>
                      <m:f>
                        <m:fPr>
                          <m:ctrlPr>
                            <a:rPr lang="en-CA" sz="1800" b="0" i="1" smtClean="0">
                              <a:latin typeface="Cambria Math" panose="02040503050406030204" pitchFamily="18" charset="0"/>
                            </a:rPr>
                          </m:ctrlPr>
                        </m:fPr>
                        <m:num>
                          <m:r>
                            <a:rPr lang="en-CA" sz="1800" b="0" i="1" smtClean="0">
                              <a:latin typeface="Cambria Math" panose="02040503050406030204" pitchFamily="18" charset="0"/>
                            </a:rPr>
                            <m:t>1</m:t>
                          </m:r>
                        </m:num>
                        <m:den>
                          <m:rad>
                            <m:radPr>
                              <m:degHide m:val="on"/>
                              <m:ctrlPr>
                                <a:rPr lang="en-CA" sz="1800" i="1">
                                  <a:latin typeface="Cambria Math" panose="02040503050406030204" pitchFamily="18" charset="0"/>
                                  <a:ea typeface="Cambria Math" panose="02040503050406030204" pitchFamily="18" charset="0"/>
                                </a:rPr>
                              </m:ctrlPr>
                            </m:radPr>
                            <m:deg/>
                            <m:e>
                              <m:r>
                                <a:rPr lang="en-CA" sz="1800" i="1">
                                  <a:latin typeface="Cambria Math" panose="02040503050406030204" pitchFamily="18" charset="0"/>
                                  <a:ea typeface="Cambria Math" panose="02040503050406030204" pitchFamily="18" charset="0"/>
                                </a:rPr>
                                <m:t>1−</m:t>
                              </m:r>
                              <m:sSup>
                                <m:sSupPr>
                                  <m:ctrlPr>
                                    <a:rPr lang="en-CA" sz="1800" i="1">
                                      <a:latin typeface="Cambria Math" panose="02040503050406030204" pitchFamily="18" charset="0"/>
                                      <a:ea typeface="Cambria Math" panose="02040503050406030204" pitchFamily="18" charset="0"/>
                                    </a:rPr>
                                  </m:ctrlPr>
                                </m:sSupPr>
                                <m:e>
                                  <m:r>
                                    <a:rPr lang="en-CA" sz="1800" i="1">
                                      <a:latin typeface="Cambria Math" panose="02040503050406030204" pitchFamily="18" charset="0"/>
                                      <a:ea typeface="Cambria Math" panose="02040503050406030204" pitchFamily="18" charset="0"/>
                                    </a:rPr>
                                    <m:t>𝜁</m:t>
                                  </m:r>
                                </m:e>
                                <m:sup>
                                  <m:r>
                                    <a:rPr lang="en-CA" sz="1800" i="1">
                                      <a:latin typeface="Cambria Math" panose="02040503050406030204" pitchFamily="18" charset="0"/>
                                      <a:ea typeface="Cambria Math" panose="02040503050406030204" pitchFamily="18" charset="0"/>
                                    </a:rPr>
                                    <m:t>2</m:t>
                                  </m:r>
                                </m:sup>
                              </m:sSup>
                            </m:e>
                          </m:rad>
                        </m:den>
                      </m:f>
                      <m:sSup>
                        <m:sSupPr>
                          <m:ctrlPr>
                            <a:rPr lang="en-CA" sz="1800" b="0" i="1" smtClean="0">
                              <a:latin typeface="Cambria Math" panose="02040503050406030204" pitchFamily="18" charset="0"/>
                            </a:rPr>
                          </m:ctrlPr>
                        </m:sSupPr>
                        <m:e>
                          <m:r>
                            <a:rPr lang="en-CA" sz="1800" b="0" i="1" smtClean="0">
                              <a:latin typeface="Cambria Math" panose="02040503050406030204" pitchFamily="18" charset="0"/>
                            </a:rPr>
                            <m:t>𝑒</m:t>
                          </m:r>
                        </m:e>
                        <m:sup>
                          <m:r>
                            <a:rPr lang="en-CA" sz="1800" b="0" i="1" smtClean="0">
                              <a:latin typeface="Cambria Math" panose="02040503050406030204" pitchFamily="18" charset="0"/>
                            </a:rPr>
                            <m:t>−</m:t>
                          </m:r>
                          <m:r>
                            <a:rPr lang="en-CA" sz="1800" i="1">
                              <a:latin typeface="Cambria Math" panose="02040503050406030204" pitchFamily="18" charset="0"/>
                              <a:ea typeface="Cambria Math" panose="02040503050406030204" pitchFamily="18" charset="0"/>
                            </a:rPr>
                            <m:t>𝜁</m:t>
                          </m:r>
                          <m:sSub>
                            <m:sSubPr>
                              <m:ctrlPr>
                                <a:rPr lang="en-CA" sz="1800" i="1">
                                  <a:latin typeface="Cambria Math" panose="02040503050406030204" pitchFamily="18" charset="0"/>
                                  <a:ea typeface="Cambria Math" panose="02040503050406030204" pitchFamily="18" charset="0"/>
                                </a:rPr>
                              </m:ctrlPr>
                            </m:sSubPr>
                            <m:e>
                              <m:r>
                                <a:rPr lang="en-CA" sz="1800" i="1">
                                  <a:latin typeface="Cambria Math" panose="02040503050406030204" pitchFamily="18" charset="0"/>
                                  <a:ea typeface="Cambria Math" panose="02040503050406030204" pitchFamily="18" charset="0"/>
                                </a:rPr>
                                <m:t>𝜔</m:t>
                              </m:r>
                            </m:e>
                            <m:sub>
                              <m:r>
                                <a:rPr lang="en-CA" sz="1800" i="1">
                                  <a:latin typeface="Cambria Math" panose="02040503050406030204" pitchFamily="18" charset="0"/>
                                  <a:ea typeface="Cambria Math" panose="02040503050406030204" pitchFamily="18" charset="0"/>
                                </a:rPr>
                                <m:t>𝑛</m:t>
                              </m:r>
                            </m:sub>
                          </m:sSub>
                          <m:r>
                            <a:rPr lang="en-CA" sz="1800" b="0" i="1" smtClean="0">
                              <a:latin typeface="Cambria Math" panose="02040503050406030204" pitchFamily="18" charset="0"/>
                              <a:ea typeface="Cambria Math" panose="02040503050406030204" pitchFamily="18" charset="0"/>
                            </a:rPr>
                            <m:t>𝑡</m:t>
                          </m:r>
                        </m:sup>
                      </m:sSup>
                      <m:func>
                        <m:funcPr>
                          <m:ctrlPr>
                            <a:rPr lang="en-CA" sz="1800" b="0" i="1" smtClean="0">
                              <a:latin typeface="Cambria Math" panose="02040503050406030204" pitchFamily="18" charset="0"/>
                            </a:rPr>
                          </m:ctrlPr>
                        </m:funcPr>
                        <m:fName>
                          <m:r>
                            <m:rPr>
                              <m:sty m:val="p"/>
                            </m:rPr>
                            <a:rPr lang="en-CA" sz="1800" b="0" i="0" smtClean="0">
                              <a:latin typeface="Cambria Math" panose="02040503050406030204" pitchFamily="18" charset="0"/>
                            </a:rPr>
                            <m:t>cos</m:t>
                          </m:r>
                        </m:fName>
                        <m:e>
                          <m:d>
                            <m:dPr>
                              <m:ctrlPr>
                                <a:rPr lang="en-CA" sz="1800" b="0" i="1" smtClean="0">
                                  <a:latin typeface="Cambria Math" panose="02040503050406030204" pitchFamily="18" charset="0"/>
                                </a:rPr>
                              </m:ctrlPr>
                            </m:dPr>
                            <m:e>
                              <m:sSub>
                                <m:sSubPr>
                                  <m:ctrlPr>
                                    <a:rPr lang="en-CA" sz="1800" i="1">
                                      <a:latin typeface="Cambria Math" panose="02040503050406030204" pitchFamily="18" charset="0"/>
                                      <a:ea typeface="Cambria Math" panose="02040503050406030204" pitchFamily="18" charset="0"/>
                                    </a:rPr>
                                  </m:ctrlPr>
                                </m:sSubPr>
                                <m:e>
                                  <m:r>
                                    <a:rPr lang="en-CA" sz="1800" i="1">
                                      <a:latin typeface="Cambria Math" panose="02040503050406030204" pitchFamily="18" charset="0"/>
                                      <a:ea typeface="Cambria Math" panose="02040503050406030204" pitchFamily="18" charset="0"/>
                                    </a:rPr>
                                    <m:t>𝜔</m:t>
                                  </m:r>
                                </m:e>
                                <m:sub>
                                  <m:r>
                                    <a:rPr lang="en-CA" sz="1800" i="1">
                                      <a:latin typeface="Cambria Math" panose="02040503050406030204" pitchFamily="18" charset="0"/>
                                      <a:ea typeface="Cambria Math" panose="02040503050406030204" pitchFamily="18" charset="0"/>
                                    </a:rPr>
                                    <m:t>𝑛</m:t>
                                  </m:r>
                                </m:sub>
                              </m:sSub>
                              <m:rad>
                                <m:radPr>
                                  <m:degHide m:val="on"/>
                                  <m:ctrlPr>
                                    <a:rPr lang="en-CA" sz="1800" i="1">
                                      <a:latin typeface="Cambria Math" panose="02040503050406030204" pitchFamily="18" charset="0"/>
                                      <a:ea typeface="Cambria Math" panose="02040503050406030204" pitchFamily="18" charset="0"/>
                                    </a:rPr>
                                  </m:ctrlPr>
                                </m:radPr>
                                <m:deg/>
                                <m:e>
                                  <m:r>
                                    <a:rPr lang="en-CA" sz="1800" i="1">
                                      <a:latin typeface="Cambria Math" panose="02040503050406030204" pitchFamily="18" charset="0"/>
                                      <a:ea typeface="Cambria Math" panose="02040503050406030204" pitchFamily="18" charset="0"/>
                                    </a:rPr>
                                    <m:t>1−</m:t>
                                  </m:r>
                                  <m:sSup>
                                    <m:sSupPr>
                                      <m:ctrlPr>
                                        <a:rPr lang="en-CA" sz="1800" i="1">
                                          <a:latin typeface="Cambria Math" panose="02040503050406030204" pitchFamily="18" charset="0"/>
                                          <a:ea typeface="Cambria Math" panose="02040503050406030204" pitchFamily="18" charset="0"/>
                                        </a:rPr>
                                      </m:ctrlPr>
                                    </m:sSupPr>
                                    <m:e>
                                      <m:r>
                                        <a:rPr lang="en-CA" sz="1800" i="1">
                                          <a:latin typeface="Cambria Math" panose="02040503050406030204" pitchFamily="18" charset="0"/>
                                          <a:ea typeface="Cambria Math" panose="02040503050406030204" pitchFamily="18" charset="0"/>
                                        </a:rPr>
                                        <m:t>𝜁</m:t>
                                      </m:r>
                                    </m:e>
                                    <m:sup>
                                      <m:r>
                                        <a:rPr lang="en-CA" sz="1800" i="1">
                                          <a:latin typeface="Cambria Math" panose="02040503050406030204" pitchFamily="18" charset="0"/>
                                          <a:ea typeface="Cambria Math" panose="02040503050406030204" pitchFamily="18" charset="0"/>
                                        </a:rPr>
                                        <m:t>2</m:t>
                                      </m:r>
                                    </m:sup>
                                  </m:sSup>
                                </m:e>
                              </m:rad>
                              <m:r>
                                <a:rPr lang="en-CA" sz="1800" b="0" i="1" smtClean="0">
                                  <a:latin typeface="Cambria Math" panose="02040503050406030204" pitchFamily="18" charset="0"/>
                                  <a:ea typeface="Cambria Math" panose="02040503050406030204" pitchFamily="18" charset="0"/>
                                </a:rPr>
                                <m:t>𝑡</m:t>
                              </m:r>
                              <m:r>
                                <a:rPr lang="en-CA" sz="1800" b="0" i="1" smtClean="0">
                                  <a:latin typeface="Cambria Math" panose="02040503050406030204" pitchFamily="18" charset="0"/>
                                  <a:ea typeface="Cambria Math" panose="02040503050406030204" pitchFamily="18" charset="0"/>
                                </a:rPr>
                                <m:t>−</m:t>
                              </m:r>
                              <m:r>
                                <a:rPr lang="en-CA" sz="1800" b="0" i="1" smtClean="0">
                                  <a:latin typeface="Cambria Math" panose="02040503050406030204" pitchFamily="18" charset="0"/>
                                  <a:ea typeface="Cambria Math" panose="02040503050406030204" pitchFamily="18" charset="0"/>
                                </a:rPr>
                                <m:t>𝜑</m:t>
                              </m:r>
                            </m:e>
                          </m:d>
                        </m:e>
                      </m:func>
                    </m:oMath>
                  </m:oMathPara>
                </a14:m>
                <a:endParaRPr lang="en-CA" sz="2600" b="0" dirty="0"/>
              </a:p>
              <a:p>
                <a:pPr marL="0" indent="0">
                  <a:buNone/>
                </a:pPr>
                <a:endParaRPr lang="en-CA" sz="2600" b="0" dirty="0"/>
              </a:p>
              <a:p>
                <a:pPr lvl="1"/>
                <a:r>
                  <a:rPr lang="es-CR" sz="2300" dirty="0"/>
                  <a:t>Donde </a:t>
                </a:r>
                <a14:m>
                  <m:oMath xmlns:m="http://schemas.openxmlformats.org/officeDocument/2006/math">
                    <m:r>
                      <a:rPr lang="en-CA" sz="2300" i="1">
                        <a:latin typeface="Cambria Math" panose="02040503050406030204" pitchFamily="18" charset="0"/>
                        <a:ea typeface="Cambria Math" panose="02040503050406030204" pitchFamily="18" charset="0"/>
                      </a:rPr>
                      <m:t>𝜑</m:t>
                    </m:r>
                    <m:r>
                      <a:rPr lang="en-CA" sz="2300" b="0" i="1" smtClean="0">
                        <a:latin typeface="Cambria Math" panose="02040503050406030204" pitchFamily="18" charset="0"/>
                        <a:ea typeface="Cambria Math" panose="02040503050406030204" pitchFamily="18" charset="0"/>
                      </a:rPr>
                      <m:t>=</m:t>
                    </m:r>
                    <m:func>
                      <m:funcPr>
                        <m:ctrlPr>
                          <a:rPr lang="en-CA" sz="2300" b="0" i="1" smtClean="0">
                            <a:latin typeface="Cambria Math" panose="02040503050406030204" pitchFamily="18" charset="0"/>
                            <a:ea typeface="Cambria Math" panose="02040503050406030204" pitchFamily="18" charset="0"/>
                          </a:rPr>
                        </m:ctrlPr>
                      </m:funcPr>
                      <m:fName>
                        <m:sSup>
                          <m:sSupPr>
                            <m:ctrlPr>
                              <a:rPr lang="en-CA" sz="2300" b="0" i="1" smtClean="0">
                                <a:latin typeface="Cambria Math" panose="02040503050406030204" pitchFamily="18" charset="0"/>
                                <a:ea typeface="Cambria Math" panose="02040503050406030204" pitchFamily="18" charset="0"/>
                              </a:rPr>
                            </m:ctrlPr>
                          </m:sSupPr>
                          <m:e>
                            <m:r>
                              <m:rPr>
                                <m:sty m:val="p"/>
                              </m:rPr>
                              <a:rPr lang="en-CA" sz="2300" b="0" i="0" smtClean="0">
                                <a:latin typeface="Cambria Math" panose="02040503050406030204" pitchFamily="18" charset="0"/>
                                <a:ea typeface="Cambria Math" panose="02040503050406030204" pitchFamily="18" charset="0"/>
                              </a:rPr>
                              <m:t>tan</m:t>
                            </m:r>
                          </m:e>
                          <m:sup>
                            <m:r>
                              <a:rPr lang="en-CA" sz="2300" b="0" i="1" smtClean="0">
                                <a:latin typeface="Cambria Math" panose="02040503050406030204" pitchFamily="18" charset="0"/>
                                <a:ea typeface="Cambria Math" panose="02040503050406030204" pitchFamily="18" charset="0"/>
                              </a:rPr>
                              <m:t>−1</m:t>
                            </m:r>
                          </m:sup>
                        </m:sSup>
                      </m:fName>
                      <m:e>
                        <m:d>
                          <m:dPr>
                            <m:ctrlPr>
                              <a:rPr lang="en-CA" sz="2300" b="0" i="1" smtClean="0">
                                <a:latin typeface="Cambria Math" panose="02040503050406030204" pitchFamily="18" charset="0"/>
                                <a:ea typeface="Cambria Math" panose="02040503050406030204" pitchFamily="18" charset="0"/>
                              </a:rPr>
                            </m:ctrlPr>
                          </m:dPr>
                          <m:e>
                            <m:f>
                              <m:fPr>
                                <m:type m:val="skw"/>
                                <m:ctrlPr>
                                  <a:rPr lang="en-CA" sz="2300" b="0" i="1" smtClean="0">
                                    <a:latin typeface="Cambria Math" panose="02040503050406030204" pitchFamily="18" charset="0"/>
                                    <a:ea typeface="Cambria Math" panose="02040503050406030204" pitchFamily="18" charset="0"/>
                                  </a:rPr>
                                </m:ctrlPr>
                              </m:fPr>
                              <m:num>
                                <m:r>
                                  <a:rPr lang="en-CA" sz="2300" i="1">
                                    <a:latin typeface="Cambria Math" panose="02040503050406030204" pitchFamily="18" charset="0"/>
                                    <a:ea typeface="Cambria Math" panose="02040503050406030204" pitchFamily="18" charset="0"/>
                                  </a:rPr>
                                  <m:t>𝜁</m:t>
                                </m:r>
                              </m:num>
                              <m:den>
                                <m:rad>
                                  <m:radPr>
                                    <m:degHide m:val="on"/>
                                    <m:ctrlPr>
                                      <a:rPr lang="en-CA" sz="2300" i="1">
                                        <a:latin typeface="Cambria Math" panose="02040503050406030204" pitchFamily="18" charset="0"/>
                                        <a:ea typeface="Cambria Math" panose="02040503050406030204" pitchFamily="18" charset="0"/>
                                      </a:rPr>
                                    </m:ctrlPr>
                                  </m:radPr>
                                  <m:deg/>
                                  <m:e>
                                    <m:r>
                                      <a:rPr lang="en-CA" sz="2300" i="1">
                                        <a:latin typeface="Cambria Math" panose="02040503050406030204" pitchFamily="18" charset="0"/>
                                        <a:ea typeface="Cambria Math" panose="02040503050406030204" pitchFamily="18" charset="0"/>
                                      </a:rPr>
                                      <m:t>1−</m:t>
                                    </m:r>
                                    <m:sSup>
                                      <m:sSupPr>
                                        <m:ctrlPr>
                                          <a:rPr lang="en-CA" sz="2300" i="1">
                                            <a:latin typeface="Cambria Math" panose="02040503050406030204" pitchFamily="18" charset="0"/>
                                            <a:ea typeface="Cambria Math" panose="02040503050406030204" pitchFamily="18" charset="0"/>
                                          </a:rPr>
                                        </m:ctrlPr>
                                      </m:sSupPr>
                                      <m:e>
                                        <m:r>
                                          <a:rPr lang="en-CA" sz="2300" i="1">
                                            <a:latin typeface="Cambria Math" panose="02040503050406030204" pitchFamily="18" charset="0"/>
                                            <a:ea typeface="Cambria Math" panose="02040503050406030204" pitchFamily="18" charset="0"/>
                                          </a:rPr>
                                          <m:t>𝜁</m:t>
                                        </m:r>
                                      </m:e>
                                      <m:sup>
                                        <m:r>
                                          <a:rPr lang="en-CA" sz="2300" i="1">
                                            <a:latin typeface="Cambria Math" panose="02040503050406030204" pitchFamily="18" charset="0"/>
                                            <a:ea typeface="Cambria Math" panose="02040503050406030204" pitchFamily="18" charset="0"/>
                                          </a:rPr>
                                          <m:t>2</m:t>
                                        </m:r>
                                      </m:sup>
                                    </m:sSup>
                                  </m:e>
                                </m:rad>
                              </m:den>
                            </m:f>
                          </m:e>
                        </m:d>
                      </m:e>
                    </m:func>
                  </m:oMath>
                </a14:m>
                <a:endParaRPr lang="es-CR" dirty="0"/>
              </a:p>
            </p:txBody>
          </p:sp>
        </mc:Choice>
        <mc:Fallback>
          <p:sp>
            <p:nvSpPr>
              <p:cNvPr id="3" name="Content Placeholder 2">
                <a:extLst>
                  <a:ext uri="{FF2B5EF4-FFF2-40B4-BE49-F238E27FC236}">
                    <a16:creationId xmlns:a16="http://schemas.microsoft.com/office/drawing/2014/main" id="{9C1DFABD-9EEF-4F25-AEDB-6C371FD5FAA7}"/>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5" name="Content Placeholder 4">
            <a:extLst>
              <a:ext uri="{FF2B5EF4-FFF2-40B4-BE49-F238E27FC236}">
                <a16:creationId xmlns:a16="http://schemas.microsoft.com/office/drawing/2014/main" id="{E1EE1D07-D685-4886-B4B7-45D2F54B5C05}"/>
              </a:ext>
            </a:extLst>
          </p:cNvPr>
          <p:cNvPicPr>
            <a:picLocks noGrp="1" noChangeAspect="1"/>
          </p:cNvPicPr>
          <p:nvPr>
            <p:ph sz="half" idx="2"/>
          </p:nvPr>
        </p:nvPicPr>
        <p:blipFill>
          <a:blip r:embed="rId3"/>
          <a:stretch>
            <a:fillRect/>
          </a:stretch>
        </p:blipFill>
        <p:spPr>
          <a:xfrm>
            <a:off x="6319838" y="2443377"/>
            <a:ext cx="5033962" cy="3115833"/>
          </a:xfrm>
          <a:prstGeom prst="rect">
            <a:avLst/>
          </a:prstGeom>
        </p:spPr>
      </p:pic>
    </p:spTree>
    <p:extLst>
      <p:ext uri="{BB962C8B-B14F-4D97-AF65-F5344CB8AC3E}">
        <p14:creationId xmlns:p14="http://schemas.microsoft.com/office/powerpoint/2010/main" val="25107713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45E8142-6595-426A-BDDE-C22C5FA0B9A3}"/>
                  </a:ext>
                </a:extLst>
              </p:cNvPr>
              <p:cNvSpPr>
                <a:spLocks noGrp="1"/>
              </p:cNvSpPr>
              <p:nvPr>
                <p:ph sz="half" idx="1"/>
              </p:nvPr>
            </p:nvSpPr>
            <p:spPr/>
            <p:txBody>
              <a:bodyPr>
                <a:normAutofit fontScale="92500" lnSpcReduction="10000"/>
              </a:bodyPr>
              <a:lstStyle/>
              <a:p>
                <a:r>
                  <a:rPr lang="es-CR" dirty="0"/>
                  <a:t>Parámetros:</a:t>
                </a:r>
              </a:p>
              <a:p>
                <a:pPr lvl="1"/>
                <a14:m>
                  <m:oMath xmlns:m="http://schemas.openxmlformats.org/officeDocument/2006/math">
                    <m:sSub>
                      <m:sSubPr>
                        <m:ctrlPr>
                          <a:rPr lang="en-CA" b="0" i="1" smtClean="0">
                            <a:latin typeface="Cambria Math" panose="02040503050406030204" pitchFamily="18" charset="0"/>
                          </a:rPr>
                        </m:ctrlPr>
                      </m:sSubPr>
                      <m:e>
                        <m:r>
                          <a:rPr lang="en-CA" b="0" i="1" smtClean="0">
                            <a:latin typeface="Cambria Math" panose="02040503050406030204" pitchFamily="18" charset="0"/>
                          </a:rPr>
                          <m:t>𝑇</m:t>
                        </m:r>
                      </m:e>
                      <m:sub>
                        <m:r>
                          <a:rPr lang="en-CA" b="0" i="1" smtClean="0">
                            <a:latin typeface="Cambria Math" panose="02040503050406030204" pitchFamily="18" charset="0"/>
                          </a:rPr>
                          <m:t>𝑟</m:t>
                        </m:r>
                      </m:sub>
                    </m:sSub>
                  </m:oMath>
                </a14:m>
                <a:r>
                  <a:rPr lang="es-CR" dirty="0"/>
                  <a:t> – Tiempo de subida</a:t>
                </a:r>
              </a:p>
              <a:p>
                <a:pPr lvl="2"/>
                <a:r>
                  <a:rPr lang="es-ES" dirty="0"/>
                  <a:t>Tiempo para pasar de 0,1 del valor final a 0,9 del valor final</a:t>
                </a:r>
                <a:endParaRPr lang="es-CR" dirty="0"/>
              </a:p>
              <a:p>
                <a:pPr lvl="1"/>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𝑇</m:t>
                        </m:r>
                      </m:e>
                      <m:sub>
                        <m:r>
                          <a:rPr lang="en-CA" b="0" i="1" smtClean="0">
                            <a:latin typeface="Cambria Math" panose="02040503050406030204" pitchFamily="18" charset="0"/>
                          </a:rPr>
                          <m:t>𝑝</m:t>
                        </m:r>
                      </m:sub>
                    </m:sSub>
                  </m:oMath>
                </a14:m>
                <a:r>
                  <a:rPr lang="es-CR" dirty="0"/>
                  <a:t>– Tiempo pico</a:t>
                </a:r>
              </a:p>
              <a:p>
                <a:pPr lvl="2"/>
                <a:r>
                  <a:rPr lang="es-ES" dirty="0"/>
                  <a:t>Tiempo para alcanzar el pico máximo</a:t>
                </a:r>
                <a:endParaRPr lang="es-CR" dirty="0"/>
              </a:p>
              <a:p>
                <a:pPr lvl="1"/>
                <a14:m>
                  <m:oMath xmlns:m="http://schemas.openxmlformats.org/officeDocument/2006/math">
                    <m:r>
                      <a:rPr lang="en-CA" b="0" i="1" smtClean="0">
                        <a:latin typeface="Cambria Math" panose="02040503050406030204" pitchFamily="18" charset="0"/>
                      </a:rPr>
                      <m:t>%</m:t>
                    </m:r>
                    <m:r>
                      <a:rPr lang="en-CA" b="0" i="1" smtClean="0">
                        <a:latin typeface="Cambria Math" panose="02040503050406030204" pitchFamily="18" charset="0"/>
                      </a:rPr>
                      <m:t>𝑂𝑆</m:t>
                    </m:r>
                  </m:oMath>
                </a14:m>
                <a:r>
                  <a:rPr lang="es-CR" dirty="0"/>
                  <a:t> – Porcentaje de rebasamiento</a:t>
                </a:r>
              </a:p>
              <a:p>
                <a:pPr lvl="2"/>
                <a:r>
                  <a:rPr lang="es-ES" dirty="0"/>
                  <a:t>La cantidad de </a:t>
                </a:r>
                <a:r>
                  <a:rPr lang="es-ES" dirty="0" err="1"/>
                  <a:t>sobreimpulso</a:t>
                </a:r>
                <a:r>
                  <a:rPr lang="es-ES" dirty="0"/>
                  <a:t> como porcentaje del valor final</a:t>
                </a:r>
                <a:endParaRPr lang="es-CR" dirty="0"/>
              </a:p>
              <a:p>
                <a:pPr lvl="1"/>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𝑇</m:t>
                        </m:r>
                      </m:e>
                      <m:sub>
                        <m:r>
                          <a:rPr lang="en-CA" b="0" i="1" smtClean="0">
                            <a:latin typeface="Cambria Math" panose="02040503050406030204" pitchFamily="18" charset="0"/>
                          </a:rPr>
                          <m:t>𝑠</m:t>
                        </m:r>
                      </m:sub>
                    </m:sSub>
                  </m:oMath>
                </a14:m>
                <a:r>
                  <a:rPr lang="es-CR" dirty="0"/>
                  <a:t>– Tiempo de establecimiento</a:t>
                </a:r>
              </a:p>
              <a:p>
                <a:pPr lvl="2"/>
                <a:r>
                  <a:rPr lang="es-ES" dirty="0"/>
                  <a:t>Tiempo necesario para que las oscilaciones amortiguadas se mantengan dentro de ±2% del valor de estado estable</a:t>
                </a:r>
                <a:endParaRPr lang="es-CR" dirty="0"/>
              </a:p>
            </p:txBody>
          </p:sp>
        </mc:Choice>
        <mc:Fallback>
          <p:sp>
            <p:nvSpPr>
              <p:cNvPr id="3" name="Content Placeholder 2">
                <a:extLst>
                  <a:ext uri="{FF2B5EF4-FFF2-40B4-BE49-F238E27FC236}">
                    <a16:creationId xmlns:a16="http://schemas.microsoft.com/office/drawing/2014/main" id="{645E8142-6595-426A-BDDE-C22C5FA0B9A3}"/>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5" name="Content Placeholder 4">
            <a:extLst>
              <a:ext uri="{FF2B5EF4-FFF2-40B4-BE49-F238E27FC236}">
                <a16:creationId xmlns:a16="http://schemas.microsoft.com/office/drawing/2014/main" id="{8C36D363-B743-44C6-9BDE-771BFA045B48}"/>
              </a:ext>
            </a:extLst>
          </p:cNvPr>
          <p:cNvPicPr>
            <a:picLocks noGrp="1" noChangeAspect="1"/>
          </p:cNvPicPr>
          <p:nvPr>
            <p:ph sz="half" idx="2"/>
          </p:nvPr>
        </p:nvPicPr>
        <p:blipFill>
          <a:blip r:embed="rId3"/>
          <a:stretch>
            <a:fillRect/>
          </a:stretch>
        </p:blipFill>
        <p:spPr>
          <a:xfrm>
            <a:off x="6319838" y="2119268"/>
            <a:ext cx="5033962" cy="3764051"/>
          </a:xfrm>
          <a:prstGeom prst="rect">
            <a:avLst/>
          </a:prstGeom>
        </p:spPr>
      </p:pic>
    </p:spTree>
    <p:extLst>
      <p:ext uri="{BB962C8B-B14F-4D97-AF65-F5344CB8AC3E}">
        <p14:creationId xmlns:p14="http://schemas.microsoft.com/office/powerpoint/2010/main" val="20212777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45E8142-6595-426A-BDDE-C22C5FA0B9A3}"/>
                  </a:ext>
                </a:extLst>
              </p:cNvPr>
              <p:cNvSpPr>
                <a:spLocks noGrp="1"/>
              </p:cNvSpPr>
              <p:nvPr>
                <p:ph sz="half" idx="1"/>
              </p:nvPr>
            </p:nvSpPr>
            <p:spPr/>
            <p:txBody>
              <a:bodyPr>
                <a:normAutofit/>
              </a:bodyPr>
              <a:lstStyle/>
              <a:p>
                <a14:m>
                  <m:oMath xmlns:m="http://schemas.openxmlformats.org/officeDocument/2006/math">
                    <m:sSub>
                      <m:sSubPr>
                        <m:ctrlPr>
                          <a:rPr lang="en-CA" b="0" i="1" smtClean="0">
                            <a:latin typeface="Cambria Math" panose="02040503050406030204" pitchFamily="18" charset="0"/>
                          </a:rPr>
                        </m:ctrlPr>
                      </m:sSubPr>
                      <m:e>
                        <m:r>
                          <a:rPr lang="en-CA" b="0" i="1" smtClean="0">
                            <a:latin typeface="Cambria Math" panose="02040503050406030204" pitchFamily="18" charset="0"/>
                          </a:rPr>
                          <m:t>𝑇</m:t>
                        </m:r>
                      </m:e>
                      <m:sub>
                        <m:r>
                          <a:rPr lang="en-CA" b="0" i="1" smtClean="0">
                            <a:latin typeface="Cambria Math" panose="02040503050406030204" pitchFamily="18" charset="0"/>
                          </a:rPr>
                          <m:t>𝑟</m:t>
                        </m:r>
                      </m:sub>
                    </m:sSub>
                  </m:oMath>
                </a14:m>
                <a:r>
                  <a:rPr lang="es-CR" dirty="0"/>
                  <a:t> – Tiempo de subida</a:t>
                </a:r>
              </a:p>
              <a:p>
                <a:pPr marL="457200" lvl="1" indent="0">
                  <a:buNone/>
                </a:pPr>
                <a:r>
                  <a:rPr lang="es-CR" dirty="0"/>
                  <a:t>Sin solución analítica</a:t>
                </a:r>
              </a:p>
              <a:p>
                <a:pPr lvl="1"/>
                <a:endParaRPr lang="es-CR" dirty="0"/>
              </a:p>
              <a:p>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𝑇</m:t>
                        </m:r>
                      </m:e>
                      <m:sub>
                        <m:r>
                          <a:rPr lang="en-CA" b="0" i="1" smtClean="0">
                            <a:latin typeface="Cambria Math" panose="02040503050406030204" pitchFamily="18" charset="0"/>
                          </a:rPr>
                          <m:t>𝑝</m:t>
                        </m:r>
                      </m:sub>
                    </m:sSub>
                  </m:oMath>
                </a14:m>
                <a:r>
                  <a:rPr lang="es-CR" dirty="0"/>
                  <a:t>– Tiempo pico</a:t>
                </a:r>
              </a:p>
              <a:p>
                <a:pPr marL="457200" lvl="1" indent="0">
                  <a:buNone/>
                </a:pPr>
                <a14:m>
                  <m:oMathPara xmlns:m="http://schemas.openxmlformats.org/officeDocument/2006/math">
                    <m:oMathParaPr>
                      <m:jc m:val="centerGroup"/>
                    </m:oMathParaPr>
                    <m:oMath xmlns:m="http://schemas.openxmlformats.org/officeDocument/2006/math">
                      <m:sSub>
                        <m:sSubPr>
                          <m:ctrlPr>
                            <a:rPr lang="es-CR" i="1" smtClean="0">
                              <a:latin typeface="Cambria Math" panose="02040503050406030204" pitchFamily="18" charset="0"/>
                            </a:rPr>
                          </m:ctrlPr>
                        </m:sSubPr>
                        <m:e>
                          <m:r>
                            <a:rPr lang="en-CA" b="0" i="1" smtClean="0">
                              <a:latin typeface="Cambria Math" panose="02040503050406030204" pitchFamily="18" charset="0"/>
                            </a:rPr>
                            <m:t>𝑇</m:t>
                          </m:r>
                        </m:e>
                        <m:sub>
                          <m:r>
                            <a:rPr lang="en-CA" b="0" i="1" smtClean="0">
                              <a:latin typeface="Cambria Math" panose="02040503050406030204" pitchFamily="18" charset="0"/>
                            </a:rPr>
                            <m:t>𝑝</m:t>
                          </m:r>
                        </m:sub>
                      </m:sSub>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𝜋</m:t>
                          </m:r>
                        </m:num>
                        <m:den>
                          <m:sSub>
                            <m:sSubPr>
                              <m:ctrlPr>
                                <a:rPr lang="en-CA" b="0" i="1" smtClean="0">
                                  <a:latin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rPr>
                                <m:t>𝑛</m:t>
                              </m:r>
                            </m:sub>
                          </m:sSub>
                          <m:rad>
                            <m:radPr>
                              <m:degHide m:val="on"/>
                              <m:ctrlPr>
                                <a:rPr lang="en-CA" b="0" i="1" smtClean="0">
                                  <a:latin typeface="Cambria Math" panose="02040503050406030204" pitchFamily="18" charset="0"/>
                                </a:rPr>
                              </m:ctrlPr>
                            </m:radPr>
                            <m:deg/>
                            <m:e>
                              <m:r>
                                <a:rPr lang="en-CA" b="0" i="1" smtClean="0">
                                  <a:latin typeface="Cambria Math" panose="02040503050406030204" pitchFamily="18" charset="0"/>
                                </a:rPr>
                                <m:t>1−</m:t>
                              </m:r>
                              <m:sSup>
                                <m:sSupPr>
                                  <m:ctrlPr>
                                    <a:rPr lang="en-CA" b="0" i="1" smtClean="0">
                                      <a:latin typeface="Cambria Math" panose="02040503050406030204" pitchFamily="18" charset="0"/>
                                    </a:rPr>
                                  </m:ctrlPr>
                                </m:sSupPr>
                                <m:e>
                                  <m:r>
                                    <a:rPr lang="en-CA" i="1">
                                      <a:latin typeface="Cambria Math" panose="02040503050406030204" pitchFamily="18" charset="0"/>
                                      <a:ea typeface="Cambria Math" panose="02040503050406030204" pitchFamily="18" charset="0"/>
                                    </a:rPr>
                                    <m:t>𝜁</m:t>
                                  </m:r>
                                </m:e>
                                <m:sup>
                                  <m:r>
                                    <a:rPr lang="en-CA" b="0" i="1" smtClean="0">
                                      <a:latin typeface="Cambria Math" panose="02040503050406030204" pitchFamily="18" charset="0"/>
                                    </a:rPr>
                                    <m:t>2</m:t>
                                  </m:r>
                                </m:sup>
                              </m:sSup>
                            </m:e>
                          </m:rad>
                        </m:den>
                      </m:f>
                    </m:oMath>
                  </m:oMathPara>
                </a14:m>
                <a:endParaRPr lang="es-CR" dirty="0"/>
              </a:p>
            </p:txBody>
          </p:sp>
        </mc:Choice>
        <mc:Fallback>
          <p:sp>
            <p:nvSpPr>
              <p:cNvPr id="3" name="Content Placeholder 2">
                <a:extLst>
                  <a:ext uri="{FF2B5EF4-FFF2-40B4-BE49-F238E27FC236}">
                    <a16:creationId xmlns:a16="http://schemas.microsoft.com/office/drawing/2014/main" id="{645E8142-6595-426A-BDDE-C22C5FA0B9A3}"/>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mc:AlternateContent xmlns:mc="http://schemas.openxmlformats.org/markup-compatibility/2006">
        <mc:Choice xmlns:a14="http://schemas.microsoft.com/office/drawing/2010/main" Requires="a14">
          <p:sp>
            <p:nvSpPr>
              <p:cNvPr id="6" name="Content Placeholder 5">
                <a:extLst>
                  <a:ext uri="{FF2B5EF4-FFF2-40B4-BE49-F238E27FC236}">
                    <a16:creationId xmlns:a16="http://schemas.microsoft.com/office/drawing/2014/main" id="{95B3DED3-A7A6-4FB7-AEE7-27E645D9B573}"/>
                  </a:ext>
                </a:extLst>
              </p:cNvPr>
              <p:cNvSpPr>
                <a:spLocks noGrp="1"/>
              </p:cNvSpPr>
              <p:nvPr>
                <p:ph sz="half" idx="2"/>
              </p:nvPr>
            </p:nvSpPr>
            <p:spPr/>
            <p:txBody>
              <a:bodyPr>
                <a:normAutofit/>
              </a:bodyPr>
              <a:lstStyle/>
              <a:p>
                <a14:m>
                  <m:oMath xmlns:m="http://schemas.openxmlformats.org/officeDocument/2006/math">
                    <m:r>
                      <a:rPr lang="en-CA" i="1" smtClean="0">
                        <a:latin typeface="Cambria Math" panose="02040503050406030204" pitchFamily="18" charset="0"/>
                      </a:rPr>
                      <m:t>%</m:t>
                    </m:r>
                    <m:r>
                      <a:rPr lang="en-CA" i="1" smtClean="0">
                        <a:latin typeface="Cambria Math" panose="02040503050406030204" pitchFamily="18" charset="0"/>
                      </a:rPr>
                      <m:t>𝑂𝑆</m:t>
                    </m:r>
                  </m:oMath>
                </a14:m>
                <a:r>
                  <a:rPr lang="es-CR" dirty="0"/>
                  <a:t> – Porcentaje de rebasamiento</a:t>
                </a:r>
              </a:p>
              <a:p>
                <a:pPr marL="457200" lvl="1" indent="0">
                  <a:buNone/>
                </a:pPr>
                <a14:m>
                  <m:oMathPara xmlns:m="http://schemas.openxmlformats.org/officeDocument/2006/math">
                    <m:oMathParaPr>
                      <m:jc m:val="centerGroup"/>
                    </m:oMathParaPr>
                    <m:oMath xmlns:m="http://schemas.openxmlformats.org/officeDocument/2006/math">
                      <m:r>
                        <a:rPr lang="en-CA" sz="1800" b="0" i="1" smtClean="0">
                          <a:latin typeface="Cambria Math" panose="02040503050406030204" pitchFamily="18" charset="0"/>
                        </a:rPr>
                        <m:t>%</m:t>
                      </m:r>
                      <m:r>
                        <a:rPr lang="en-CA" sz="1800" b="0" i="1" smtClean="0">
                          <a:latin typeface="Cambria Math" panose="02040503050406030204" pitchFamily="18" charset="0"/>
                        </a:rPr>
                        <m:t>𝑂𝑆</m:t>
                      </m:r>
                      <m:r>
                        <a:rPr lang="en-CA" sz="1800" b="0" i="1" smtClean="0">
                          <a:latin typeface="Cambria Math" panose="02040503050406030204" pitchFamily="18" charset="0"/>
                        </a:rPr>
                        <m:t>=</m:t>
                      </m:r>
                      <m:sSup>
                        <m:sSupPr>
                          <m:ctrlPr>
                            <a:rPr lang="en-CA" sz="1800" b="0" i="1" smtClean="0">
                              <a:latin typeface="Cambria Math" panose="02040503050406030204" pitchFamily="18" charset="0"/>
                            </a:rPr>
                          </m:ctrlPr>
                        </m:sSupPr>
                        <m:e>
                          <m:r>
                            <a:rPr lang="en-CA" sz="1800" b="0" i="1" smtClean="0">
                              <a:latin typeface="Cambria Math" panose="02040503050406030204" pitchFamily="18" charset="0"/>
                            </a:rPr>
                            <m:t>𝑒</m:t>
                          </m:r>
                        </m:e>
                        <m:sup>
                          <m:r>
                            <a:rPr lang="en-CA" sz="1800" b="0" i="1" smtClean="0">
                              <a:latin typeface="Cambria Math" panose="02040503050406030204" pitchFamily="18" charset="0"/>
                            </a:rPr>
                            <m:t>−</m:t>
                          </m:r>
                          <m:d>
                            <m:dPr>
                              <m:ctrlPr>
                                <a:rPr lang="en-CA" sz="1800" b="0" i="1" smtClean="0">
                                  <a:latin typeface="Cambria Math" panose="02040503050406030204" pitchFamily="18" charset="0"/>
                                </a:rPr>
                              </m:ctrlPr>
                            </m:dPr>
                            <m:e>
                              <m:f>
                                <m:fPr>
                                  <m:type m:val="skw"/>
                                  <m:ctrlPr>
                                    <a:rPr lang="en-CA" sz="1800" i="1">
                                      <a:latin typeface="Cambria Math" panose="02040503050406030204" pitchFamily="18" charset="0"/>
                                    </a:rPr>
                                  </m:ctrlPr>
                                </m:fPr>
                                <m:num>
                                  <m:r>
                                    <a:rPr lang="en-CA" sz="1800" i="1">
                                      <a:latin typeface="Cambria Math" panose="02040503050406030204" pitchFamily="18" charset="0"/>
                                      <a:ea typeface="Cambria Math" panose="02040503050406030204" pitchFamily="18" charset="0"/>
                                    </a:rPr>
                                    <m:t>𝜁</m:t>
                                  </m:r>
                                  <m:r>
                                    <a:rPr lang="en-CA" sz="1800" i="1">
                                      <a:latin typeface="Cambria Math" panose="02040503050406030204" pitchFamily="18" charset="0"/>
                                      <a:ea typeface="Cambria Math" panose="02040503050406030204" pitchFamily="18" charset="0"/>
                                    </a:rPr>
                                    <m:t>𝜋</m:t>
                                  </m:r>
                                </m:num>
                                <m:den>
                                  <m:rad>
                                    <m:radPr>
                                      <m:degHide m:val="on"/>
                                      <m:ctrlPr>
                                        <a:rPr lang="en-CA" sz="1800" i="1">
                                          <a:latin typeface="Cambria Math" panose="02040503050406030204" pitchFamily="18" charset="0"/>
                                        </a:rPr>
                                      </m:ctrlPr>
                                    </m:radPr>
                                    <m:deg/>
                                    <m:e>
                                      <m:r>
                                        <a:rPr lang="en-CA" sz="1800" i="1">
                                          <a:latin typeface="Cambria Math" panose="02040503050406030204" pitchFamily="18" charset="0"/>
                                        </a:rPr>
                                        <m:t>1−</m:t>
                                      </m:r>
                                      <m:sSup>
                                        <m:sSupPr>
                                          <m:ctrlPr>
                                            <a:rPr lang="en-CA" sz="1800" i="1" smtClean="0">
                                              <a:latin typeface="Cambria Math" panose="02040503050406030204" pitchFamily="18" charset="0"/>
                                            </a:rPr>
                                          </m:ctrlPr>
                                        </m:sSupPr>
                                        <m:e>
                                          <m:r>
                                            <a:rPr lang="en-CA" sz="1800" i="1">
                                              <a:latin typeface="Cambria Math" panose="02040503050406030204" pitchFamily="18" charset="0"/>
                                              <a:ea typeface="Cambria Math" panose="02040503050406030204" pitchFamily="18" charset="0"/>
                                            </a:rPr>
                                            <m:t>𝜁</m:t>
                                          </m:r>
                                        </m:e>
                                        <m:sup>
                                          <m:r>
                                            <a:rPr lang="en-CA" sz="1800" b="0" i="1" smtClean="0">
                                              <a:latin typeface="Cambria Math" panose="02040503050406030204" pitchFamily="18" charset="0"/>
                                            </a:rPr>
                                            <m:t>2</m:t>
                                          </m:r>
                                        </m:sup>
                                      </m:sSup>
                                    </m:e>
                                  </m:rad>
                                </m:den>
                              </m:f>
                            </m:e>
                          </m:d>
                        </m:sup>
                      </m:sSup>
                      <m:r>
                        <a:rPr lang="en-CA" sz="1800" b="0" i="1" smtClean="0">
                          <a:latin typeface="Cambria Math" panose="02040503050406030204" pitchFamily="18" charset="0"/>
                          <a:ea typeface="Cambria Math" panose="02040503050406030204" pitchFamily="18" charset="0"/>
                        </a:rPr>
                        <m:t>×100%</m:t>
                      </m:r>
                    </m:oMath>
                  </m:oMathPara>
                </a14:m>
                <a:endParaRPr lang="es-CR" sz="1800" dirty="0"/>
              </a:p>
              <a:p>
                <a:pPr marL="457200" lvl="1" indent="0">
                  <a:buNone/>
                </a:pPr>
                <a:endParaRPr lang="es-CR" sz="1800" dirty="0"/>
              </a:p>
              <a:p>
                <a:pPr marL="457200" lvl="1" indent="0">
                  <a:buNone/>
                </a:pPr>
                <a14:m>
                  <m:oMathPara xmlns:m="http://schemas.openxmlformats.org/officeDocument/2006/math">
                    <m:oMathParaPr>
                      <m:jc m:val="centerGroup"/>
                    </m:oMathParaPr>
                    <m:oMath xmlns:m="http://schemas.openxmlformats.org/officeDocument/2006/math">
                      <m:r>
                        <a:rPr lang="en-CA" sz="1800" i="1">
                          <a:latin typeface="Cambria Math" panose="02040503050406030204" pitchFamily="18" charset="0"/>
                          <a:ea typeface="Cambria Math" panose="02040503050406030204" pitchFamily="18" charset="0"/>
                        </a:rPr>
                        <m:t>𝜁</m:t>
                      </m:r>
                      <m:r>
                        <a:rPr lang="en-CA" sz="1800" b="0" i="1" smtClean="0">
                          <a:latin typeface="Cambria Math" panose="02040503050406030204" pitchFamily="18" charset="0"/>
                          <a:ea typeface="Cambria Math" panose="02040503050406030204" pitchFamily="18" charset="0"/>
                        </a:rPr>
                        <m:t>=</m:t>
                      </m:r>
                      <m:f>
                        <m:fPr>
                          <m:ctrlPr>
                            <a:rPr lang="en-CA" sz="1800" b="0" i="1" smtClean="0">
                              <a:latin typeface="Cambria Math" panose="02040503050406030204" pitchFamily="18" charset="0"/>
                              <a:ea typeface="Cambria Math" panose="02040503050406030204" pitchFamily="18" charset="0"/>
                            </a:rPr>
                          </m:ctrlPr>
                        </m:fPr>
                        <m:num>
                          <m:r>
                            <a:rPr lang="en-CA" sz="1800" b="0" i="1" smtClean="0">
                              <a:latin typeface="Cambria Math" panose="02040503050406030204" pitchFamily="18" charset="0"/>
                              <a:ea typeface="Cambria Math" panose="02040503050406030204" pitchFamily="18" charset="0"/>
                            </a:rPr>
                            <m:t>−</m:t>
                          </m:r>
                          <m:func>
                            <m:funcPr>
                              <m:ctrlPr>
                                <a:rPr lang="en-CA" sz="1800" b="0" i="1" smtClean="0">
                                  <a:latin typeface="Cambria Math" panose="02040503050406030204" pitchFamily="18" charset="0"/>
                                  <a:ea typeface="Cambria Math" panose="02040503050406030204" pitchFamily="18" charset="0"/>
                                </a:rPr>
                              </m:ctrlPr>
                            </m:funcPr>
                            <m:fName>
                              <m:r>
                                <m:rPr>
                                  <m:sty m:val="p"/>
                                </m:rPr>
                                <a:rPr lang="en-CA" sz="1800" b="0" i="0" smtClean="0">
                                  <a:latin typeface="Cambria Math" panose="02040503050406030204" pitchFamily="18" charset="0"/>
                                  <a:ea typeface="Cambria Math" panose="02040503050406030204" pitchFamily="18" charset="0"/>
                                </a:rPr>
                                <m:t>ln</m:t>
                              </m:r>
                            </m:fName>
                            <m:e>
                              <m:d>
                                <m:dPr>
                                  <m:ctrlPr>
                                    <a:rPr lang="en-CA" sz="1800" b="0" i="1" smtClean="0">
                                      <a:latin typeface="Cambria Math" panose="02040503050406030204" pitchFamily="18" charset="0"/>
                                      <a:ea typeface="Cambria Math" panose="02040503050406030204" pitchFamily="18" charset="0"/>
                                    </a:rPr>
                                  </m:ctrlPr>
                                </m:dPr>
                                <m:e>
                                  <m:f>
                                    <m:fPr>
                                      <m:type m:val="skw"/>
                                      <m:ctrlPr>
                                        <a:rPr lang="en-CA" sz="1800" b="0" i="1" smtClean="0">
                                          <a:latin typeface="Cambria Math" panose="02040503050406030204" pitchFamily="18" charset="0"/>
                                          <a:ea typeface="Cambria Math" panose="02040503050406030204" pitchFamily="18" charset="0"/>
                                        </a:rPr>
                                      </m:ctrlPr>
                                    </m:fPr>
                                    <m:num>
                                      <m:r>
                                        <a:rPr lang="en-CA" sz="1800" b="0" i="1" smtClean="0">
                                          <a:latin typeface="Cambria Math" panose="02040503050406030204" pitchFamily="18" charset="0"/>
                                          <a:ea typeface="Cambria Math" panose="02040503050406030204" pitchFamily="18" charset="0"/>
                                        </a:rPr>
                                        <m:t>%</m:t>
                                      </m:r>
                                      <m:r>
                                        <a:rPr lang="en-CA" sz="1800" b="0" i="1" smtClean="0">
                                          <a:latin typeface="Cambria Math" panose="02040503050406030204" pitchFamily="18" charset="0"/>
                                          <a:ea typeface="Cambria Math" panose="02040503050406030204" pitchFamily="18" charset="0"/>
                                        </a:rPr>
                                        <m:t>𝑂𝑆</m:t>
                                      </m:r>
                                    </m:num>
                                    <m:den>
                                      <m:r>
                                        <a:rPr lang="en-CA" sz="1800" b="0" i="1" smtClean="0">
                                          <a:latin typeface="Cambria Math" panose="02040503050406030204" pitchFamily="18" charset="0"/>
                                          <a:ea typeface="Cambria Math" panose="02040503050406030204" pitchFamily="18" charset="0"/>
                                        </a:rPr>
                                        <m:t>100</m:t>
                                      </m:r>
                                    </m:den>
                                  </m:f>
                                </m:e>
                              </m:d>
                            </m:e>
                          </m:func>
                        </m:num>
                        <m:den>
                          <m:rad>
                            <m:radPr>
                              <m:degHide m:val="on"/>
                              <m:ctrlPr>
                                <a:rPr lang="en-CA" sz="1800" b="0" i="1" smtClean="0">
                                  <a:latin typeface="Cambria Math" panose="02040503050406030204" pitchFamily="18" charset="0"/>
                                  <a:ea typeface="Cambria Math" panose="02040503050406030204" pitchFamily="18" charset="0"/>
                                </a:rPr>
                              </m:ctrlPr>
                            </m:radPr>
                            <m:deg/>
                            <m:e>
                              <m:sSup>
                                <m:sSupPr>
                                  <m:ctrlPr>
                                    <a:rPr lang="en-CA" sz="1800" b="0" i="1" smtClean="0">
                                      <a:latin typeface="Cambria Math" panose="02040503050406030204" pitchFamily="18" charset="0"/>
                                      <a:ea typeface="Cambria Math" panose="02040503050406030204" pitchFamily="18" charset="0"/>
                                    </a:rPr>
                                  </m:ctrlPr>
                                </m:sSupPr>
                                <m:e>
                                  <m:r>
                                    <a:rPr lang="en-CA" sz="1800" b="0" i="1" smtClean="0">
                                      <a:latin typeface="Cambria Math" panose="02040503050406030204" pitchFamily="18" charset="0"/>
                                      <a:ea typeface="Cambria Math" panose="02040503050406030204" pitchFamily="18" charset="0"/>
                                    </a:rPr>
                                    <m:t>𝜋</m:t>
                                  </m:r>
                                </m:e>
                                <m:sup>
                                  <m:r>
                                    <a:rPr lang="en-CA" sz="1800" b="0" i="1" smtClean="0">
                                      <a:latin typeface="Cambria Math" panose="02040503050406030204" pitchFamily="18" charset="0"/>
                                      <a:ea typeface="Cambria Math" panose="02040503050406030204" pitchFamily="18" charset="0"/>
                                    </a:rPr>
                                    <m:t>2</m:t>
                                  </m:r>
                                </m:sup>
                              </m:sSup>
                              <m:r>
                                <a:rPr lang="en-CA" sz="1800" b="0" i="1" smtClean="0">
                                  <a:latin typeface="Cambria Math" panose="02040503050406030204" pitchFamily="18" charset="0"/>
                                  <a:ea typeface="Cambria Math" panose="02040503050406030204" pitchFamily="18" charset="0"/>
                                </a:rPr>
                                <m:t>+</m:t>
                              </m:r>
                              <m:sSup>
                                <m:sSupPr>
                                  <m:ctrlPr>
                                    <a:rPr lang="en-CA" sz="1800" b="0" i="1" smtClean="0">
                                      <a:latin typeface="Cambria Math" panose="02040503050406030204" pitchFamily="18" charset="0"/>
                                      <a:ea typeface="Cambria Math" panose="02040503050406030204" pitchFamily="18" charset="0"/>
                                    </a:rPr>
                                  </m:ctrlPr>
                                </m:sSupPr>
                                <m:e>
                                  <m:d>
                                    <m:dPr>
                                      <m:ctrlPr>
                                        <a:rPr lang="en-CA" sz="1800" b="0" i="1" smtClean="0">
                                          <a:latin typeface="Cambria Math" panose="02040503050406030204" pitchFamily="18" charset="0"/>
                                          <a:ea typeface="Cambria Math" panose="02040503050406030204" pitchFamily="18" charset="0"/>
                                        </a:rPr>
                                      </m:ctrlPr>
                                    </m:dPr>
                                    <m:e>
                                      <m:func>
                                        <m:funcPr>
                                          <m:ctrlPr>
                                            <a:rPr lang="en-CA" sz="1800" b="0" i="1" smtClean="0">
                                              <a:latin typeface="Cambria Math" panose="02040503050406030204" pitchFamily="18" charset="0"/>
                                              <a:ea typeface="Cambria Math" panose="02040503050406030204" pitchFamily="18" charset="0"/>
                                            </a:rPr>
                                          </m:ctrlPr>
                                        </m:funcPr>
                                        <m:fName>
                                          <m:r>
                                            <m:rPr>
                                              <m:sty m:val="p"/>
                                            </m:rPr>
                                            <a:rPr lang="en-CA" sz="1800" b="0" i="0" smtClean="0">
                                              <a:latin typeface="Cambria Math" panose="02040503050406030204" pitchFamily="18" charset="0"/>
                                              <a:ea typeface="Cambria Math" panose="02040503050406030204" pitchFamily="18" charset="0"/>
                                            </a:rPr>
                                            <m:t>ln</m:t>
                                          </m:r>
                                        </m:fName>
                                        <m:e>
                                          <m:d>
                                            <m:dPr>
                                              <m:ctrlPr>
                                                <a:rPr lang="en-CA" sz="1800" b="0" i="1" smtClean="0">
                                                  <a:latin typeface="Cambria Math" panose="02040503050406030204" pitchFamily="18" charset="0"/>
                                                  <a:ea typeface="Cambria Math" panose="02040503050406030204" pitchFamily="18" charset="0"/>
                                                </a:rPr>
                                              </m:ctrlPr>
                                            </m:dPr>
                                            <m:e>
                                              <m:f>
                                                <m:fPr>
                                                  <m:type m:val="skw"/>
                                                  <m:ctrlPr>
                                                    <a:rPr lang="en-CA" sz="1800" i="1">
                                                      <a:latin typeface="Cambria Math" panose="02040503050406030204" pitchFamily="18" charset="0"/>
                                                      <a:ea typeface="Cambria Math" panose="02040503050406030204" pitchFamily="18" charset="0"/>
                                                    </a:rPr>
                                                  </m:ctrlPr>
                                                </m:fPr>
                                                <m:num>
                                                  <m:r>
                                                    <a:rPr lang="en-CA" sz="1800" i="1">
                                                      <a:latin typeface="Cambria Math" panose="02040503050406030204" pitchFamily="18" charset="0"/>
                                                      <a:ea typeface="Cambria Math" panose="02040503050406030204" pitchFamily="18" charset="0"/>
                                                    </a:rPr>
                                                    <m:t>%</m:t>
                                                  </m:r>
                                                  <m:r>
                                                    <a:rPr lang="en-CA" sz="1800" i="1">
                                                      <a:latin typeface="Cambria Math" panose="02040503050406030204" pitchFamily="18" charset="0"/>
                                                      <a:ea typeface="Cambria Math" panose="02040503050406030204" pitchFamily="18" charset="0"/>
                                                    </a:rPr>
                                                    <m:t>𝑂𝑆</m:t>
                                                  </m:r>
                                                </m:num>
                                                <m:den>
                                                  <m:r>
                                                    <a:rPr lang="en-CA" sz="1800" i="1">
                                                      <a:latin typeface="Cambria Math" panose="02040503050406030204" pitchFamily="18" charset="0"/>
                                                      <a:ea typeface="Cambria Math" panose="02040503050406030204" pitchFamily="18" charset="0"/>
                                                    </a:rPr>
                                                    <m:t>100</m:t>
                                                  </m:r>
                                                </m:den>
                                              </m:f>
                                            </m:e>
                                          </m:d>
                                        </m:e>
                                      </m:func>
                                    </m:e>
                                  </m:d>
                                </m:e>
                                <m:sup>
                                  <m:r>
                                    <a:rPr lang="en-CA" sz="1800" b="0" i="1" smtClean="0">
                                      <a:latin typeface="Cambria Math" panose="02040503050406030204" pitchFamily="18" charset="0"/>
                                      <a:ea typeface="Cambria Math" panose="02040503050406030204" pitchFamily="18" charset="0"/>
                                    </a:rPr>
                                    <m:t>2</m:t>
                                  </m:r>
                                </m:sup>
                              </m:sSup>
                            </m:e>
                          </m:rad>
                        </m:den>
                      </m:f>
                    </m:oMath>
                  </m:oMathPara>
                </a14:m>
                <a:endParaRPr lang="es-CR" dirty="0"/>
              </a:p>
              <a:p>
                <a:pPr lvl="1"/>
                <a:endParaRPr lang="es-CR" dirty="0"/>
              </a:p>
              <a:p>
                <a14:m>
                  <m:oMath xmlns:m="http://schemas.openxmlformats.org/officeDocument/2006/math">
                    <m:sSub>
                      <m:sSubPr>
                        <m:ctrlPr>
                          <a:rPr lang="en-CA" i="1">
                            <a:latin typeface="Cambria Math" panose="02040503050406030204" pitchFamily="18" charset="0"/>
                          </a:rPr>
                        </m:ctrlPr>
                      </m:sSubPr>
                      <m:e>
                        <m:r>
                          <a:rPr lang="en-CA" i="1">
                            <a:latin typeface="Cambria Math" panose="02040503050406030204" pitchFamily="18" charset="0"/>
                          </a:rPr>
                          <m:t>𝑇</m:t>
                        </m:r>
                      </m:e>
                      <m:sub>
                        <m:r>
                          <a:rPr lang="en-CA" i="1">
                            <a:latin typeface="Cambria Math" panose="02040503050406030204" pitchFamily="18" charset="0"/>
                          </a:rPr>
                          <m:t>𝑠</m:t>
                        </m:r>
                      </m:sub>
                    </m:sSub>
                  </m:oMath>
                </a14:m>
                <a:r>
                  <a:rPr lang="es-CR" dirty="0"/>
                  <a:t>– Tiempo de </a:t>
                </a:r>
                <a:r>
                  <a:rPr lang="es-CR" dirty="0" err="1"/>
                  <a:t>establizacion</a:t>
                </a:r>
                <a:endParaRPr lang="es-CR" dirty="0"/>
              </a:p>
              <a:p>
                <a:pPr marL="457200" lvl="1" indent="0">
                  <a:buNone/>
                </a:pPr>
                <a14:m>
                  <m:oMathPara xmlns:m="http://schemas.openxmlformats.org/officeDocument/2006/math">
                    <m:oMathParaPr>
                      <m:jc m:val="centerGroup"/>
                    </m:oMathParaPr>
                    <m:oMath xmlns:m="http://schemas.openxmlformats.org/officeDocument/2006/math">
                      <m:sSub>
                        <m:sSubPr>
                          <m:ctrlPr>
                            <a:rPr lang="es-CR" i="1" smtClean="0">
                              <a:latin typeface="Cambria Math" panose="02040503050406030204" pitchFamily="18" charset="0"/>
                            </a:rPr>
                          </m:ctrlPr>
                        </m:sSubPr>
                        <m:e>
                          <m:r>
                            <a:rPr lang="en-CA" b="0" i="1" smtClean="0">
                              <a:latin typeface="Cambria Math" panose="02040503050406030204" pitchFamily="18" charset="0"/>
                            </a:rPr>
                            <m:t>𝑇</m:t>
                          </m:r>
                        </m:e>
                        <m:sub>
                          <m:r>
                            <a:rPr lang="en-CA" b="0" i="1" smtClean="0">
                              <a:latin typeface="Cambria Math" panose="02040503050406030204" pitchFamily="18" charset="0"/>
                            </a:rPr>
                            <m:t>𝑠</m:t>
                          </m:r>
                        </m:sub>
                      </m:sSub>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4</m:t>
                          </m:r>
                        </m:num>
                        <m:den>
                          <m:r>
                            <a:rPr lang="en-CA" i="1">
                              <a:latin typeface="Cambria Math" panose="02040503050406030204" pitchFamily="18" charset="0"/>
                              <a:ea typeface="Cambria Math" panose="02040503050406030204" pitchFamily="18" charset="0"/>
                            </a:rPr>
                            <m:t>𝜁</m:t>
                          </m:r>
                          <m:sSub>
                            <m:sSubPr>
                              <m:ctrlPr>
                                <a:rPr lang="en-CA" i="1">
                                  <a:latin typeface="Cambria Math" panose="02040503050406030204" pitchFamily="18" charset="0"/>
                                </a:rPr>
                              </m:ctrlPr>
                            </m:sSubPr>
                            <m:e>
                              <m:r>
                                <a:rPr lang="en-CA"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rPr>
                                <m:t>𝑛</m:t>
                              </m:r>
                            </m:sub>
                          </m:sSub>
                        </m:den>
                      </m:f>
                    </m:oMath>
                  </m:oMathPara>
                </a14:m>
                <a:endParaRPr lang="es-CR" dirty="0"/>
              </a:p>
            </p:txBody>
          </p:sp>
        </mc:Choice>
        <mc:Fallback>
          <p:sp>
            <p:nvSpPr>
              <p:cNvPr id="6" name="Content Placeholder 5">
                <a:extLst>
                  <a:ext uri="{FF2B5EF4-FFF2-40B4-BE49-F238E27FC236}">
                    <a16:creationId xmlns:a16="http://schemas.microsoft.com/office/drawing/2014/main" id="{95B3DED3-A7A6-4FB7-AEE7-27E645D9B573}"/>
                  </a:ext>
                </a:extLst>
              </p:cNvPr>
              <p:cNvSpPr>
                <a:spLocks noGrp="1" noRot="1" noChangeAspect="1" noMove="1" noResize="1" noEditPoints="1" noAdjustHandles="1" noChangeArrowheads="1" noChangeShapeType="1" noTextEdit="1"/>
              </p:cNvSpPr>
              <p:nvPr>
                <p:ph sz="half" idx="2"/>
              </p:nvPr>
            </p:nvSpPr>
            <p:spPr>
              <a:blipFill>
                <a:blip r:embed="rId3"/>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14090544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p:sp>
        <p:nvSpPr>
          <p:cNvPr id="3" name="Content Placeholder 2">
            <a:extLst>
              <a:ext uri="{FF2B5EF4-FFF2-40B4-BE49-F238E27FC236}">
                <a16:creationId xmlns:a16="http://schemas.microsoft.com/office/drawing/2014/main" id="{645E8142-6595-426A-BDDE-C22C5FA0B9A3}"/>
              </a:ext>
            </a:extLst>
          </p:cNvPr>
          <p:cNvSpPr>
            <a:spLocks noGrp="1"/>
          </p:cNvSpPr>
          <p:nvPr>
            <p:ph sz="half" idx="1"/>
          </p:nvPr>
        </p:nvSpPr>
        <p:spPr/>
        <p:txBody>
          <a:bodyPr anchor="ctr">
            <a:normAutofit/>
          </a:bodyPr>
          <a:lstStyle/>
          <a:p>
            <a:r>
              <a:rPr lang="es-ES" dirty="0"/>
              <a:t>Estime el tiempo de subida dividiendo el tiempo de subida normalizado </a:t>
            </a:r>
            <a:r>
              <a:rPr lang="es-ES" dirty="0" err="1"/>
              <a:t>precalculado</a:t>
            </a:r>
            <a:r>
              <a:rPr lang="es-ES" dirty="0"/>
              <a:t> por la frecuencia natural</a:t>
            </a:r>
            <a:endParaRPr lang="es-CR" dirty="0"/>
          </a:p>
        </p:txBody>
      </p:sp>
      <p:pic>
        <p:nvPicPr>
          <p:cNvPr id="4" name="Content Placeholder 3">
            <a:extLst>
              <a:ext uri="{FF2B5EF4-FFF2-40B4-BE49-F238E27FC236}">
                <a16:creationId xmlns:a16="http://schemas.microsoft.com/office/drawing/2014/main" id="{84F37AB4-A808-4216-8ADD-0DDB434953FD}"/>
              </a:ext>
            </a:extLst>
          </p:cNvPr>
          <p:cNvPicPr>
            <a:picLocks noGrp="1" noChangeAspect="1"/>
          </p:cNvPicPr>
          <p:nvPr>
            <p:ph sz="half" idx="2"/>
          </p:nvPr>
        </p:nvPicPr>
        <p:blipFill>
          <a:blip r:embed="rId2"/>
          <a:stretch>
            <a:fillRect/>
          </a:stretch>
        </p:blipFill>
        <p:spPr>
          <a:xfrm>
            <a:off x="6319838" y="2405638"/>
            <a:ext cx="5033962" cy="3191312"/>
          </a:xfrm>
          <a:prstGeom prst="rect">
            <a:avLst/>
          </a:prstGeom>
        </p:spPr>
      </p:pic>
    </p:spTree>
    <p:extLst>
      <p:ext uri="{BB962C8B-B14F-4D97-AF65-F5344CB8AC3E}">
        <p14:creationId xmlns:p14="http://schemas.microsoft.com/office/powerpoint/2010/main" val="19037268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a:bodyPr>
          <a:lstStyle/>
          <a:p>
            <a:r>
              <a:rPr lang="es-CR" dirty="0"/>
              <a:t>Practica</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45E8142-6595-426A-BDDE-C22C5FA0B9A3}"/>
                  </a:ext>
                </a:extLst>
              </p:cNvPr>
              <p:cNvSpPr>
                <a:spLocks noGrp="1"/>
              </p:cNvSpPr>
              <p:nvPr>
                <p:ph sz="half" idx="1"/>
              </p:nvPr>
            </p:nvSpPr>
            <p:spPr/>
            <p:txBody>
              <a:bodyPr>
                <a:normAutofit/>
              </a:bodyPr>
              <a:lstStyle/>
              <a:p>
                <a:r>
                  <a:rPr lang="es-CR" dirty="0"/>
                  <a:t>Dado la función de transferencia</a:t>
                </a:r>
              </a:p>
              <a:p>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𝐺</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100</m:t>
                          </m:r>
                        </m:num>
                        <m:den>
                          <m:sSup>
                            <m:sSupPr>
                              <m:ctrlPr>
                                <a:rPr lang="en-CA" b="0" i="1" smtClean="0">
                                  <a:latin typeface="Cambria Math" panose="02040503050406030204" pitchFamily="18" charset="0"/>
                                </a:rPr>
                              </m:ctrlPr>
                            </m:sSupPr>
                            <m:e>
                              <m:r>
                                <a:rPr lang="en-CA" b="0" i="1" smtClean="0">
                                  <a:latin typeface="Cambria Math" panose="02040503050406030204" pitchFamily="18" charset="0"/>
                                </a:rPr>
                                <m:t>𝑠</m:t>
                              </m:r>
                            </m:e>
                            <m:sup>
                              <m:r>
                                <a:rPr lang="en-CA" b="0" i="1" smtClean="0">
                                  <a:latin typeface="Cambria Math" panose="02040503050406030204" pitchFamily="18" charset="0"/>
                                </a:rPr>
                                <m:t>2</m:t>
                              </m:r>
                            </m:sup>
                          </m:sSup>
                          <m:r>
                            <a:rPr lang="en-CA" b="0" i="1" smtClean="0">
                              <a:latin typeface="Cambria Math" panose="02040503050406030204" pitchFamily="18" charset="0"/>
                            </a:rPr>
                            <m:t>+15</m:t>
                          </m:r>
                          <m:r>
                            <a:rPr lang="en-CA" b="0" i="1" smtClean="0">
                              <a:latin typeface="Cambria Math" panose="02040503050406030204" pitchFamily="18" charset="0"/>
                            </a:rPr>
                            <m:t>𝑠</m:t>
                          </m:r>
                          <m:r>
                            <a:rPr lang="en-CA" b="0" i="1" smtClean="0">
                              <a:latin typeface="Cambria Math" panose="02040503050406030204" pitchFamily="18" charset="0"/>
                            </a:rPr>
                            <m:t>+100</m:t>
                          </m:r>
                        </m:den>
                      </m:f>
                    </m:oMath>
                  </m:oMathPara>
                </a14:m>
                <a:endParaRPr lang="en-CA" b="0" dirty="0"/>
              </a:p>
              <a:p>
                <a:pPr marL="0" indent="0">
                  <a:buNone/>
                </a:pPr>
                <a:endParaRPr lang="en-CA" b="0" dirty="0"/>
              </a:p>
              <a:p>
                <a:pPr marL="0" indent="0">
                  <a:buNone/>
                </a:pPr>
                <a:r>
                  <a:rPr lang="es-CR" dirty="0"/>
                  <a:t>encuentre </a:t>
                </a:r>
                <a14:m>
                  <m:oMath xmlns:m="http://schemas.openxmlformats.org/officeDocument/2006/math">
                    <m:sSub>
                      <m:sSubPr>
                        <m:ctrlPr>
                          <a:rPr lang="es-CR" i="1" smtClean="0">
                            <a:latin typeface="Cambria Math" panose="02040503050406030204" pitchFamily="18" charset="0"/>
                          </a:rPr>
                        </m:ctrlPr>
                      </m:sSubPr>
                      <m:e>
                        <m:r>
                          <a:rPr lang="en-CA" b="0" i="1" smtClean="0">
                            <a:latin typeface="Cambria Math" panose="02040503050406030204" pitchFamily="18" charset="0"/>
                          </a:rPr>
                          <m:t>𝑇</m:t>
                        </m:r>
                      </m:e>
                      <m:sub>
                        <m:r>
                          <a:rPr lang="en-CA" b="0" i="1" smtClean="0">
                            <a:latin typeface="Cambria Math" panose="02040503050406030204" pitchFamily="18" charset="0"/>
                          </a:rPr>
                          <m:t>𝑝</m:t>
                        </m:r>
                      </m:sub>
                    </m:sSub>
                  </m:oMath>
                </a14:m>
                <a:r>
                  <a:rPr lang="es-CR" dirty="0"/>
                  <a:t>, </a:t>
                </a:r>
                <a14:m>
                  <m:oMath xmlns:m="http://schemas.openxmlformats.org/officeDocument/2006/math">
                    <m:r>
                      <a:rPr lang="en-CA" b="0" i="1" smtClean="0">
                        <a:latin typeface="Cambria Math" panose="02040503050406030204" pitchFamily="18" charset="0"/>
                      </a:rPr>
                      <m:t>%</m:t>
                    </m:r>
                    <m:r>
                      <a:rPr lang="en-CA" b="0" i="1" smtClean="0">
                        <a:latin typeface="Cambria Math" panose="02040503050406030204" pitchFamily="18" charset="0"/>
                      </a:rPr>
                      <m:t>𝑂𝑆</m:t>
                    </m:r>
                  </m:oMath>
                </a14:m>
                <a:r>
                  <a:rPr lang="es-CR" dirty="0"/>
                  <a:t>, </a:t>
                </a:r>
                <a14:m>
                  <m:oMath xmlns:m="http://schemas.openxmlformats.org/officeDocument/2006/math">
                    <m:sSub>
                      <m:sSubPr>
                        <m:ctrlPr>
                          <a:rPr lang="es-CR" i="1">
                            <a:latin typeface="Cambria Math" panose="02040503050406030204" pitchFamily="18" charset="0"/>
                          </a:rPr>
                        </m:ctrlPr>
                      </m:sSubPr>
                      <m:e>
                        <m:r>
                          <a:rPr lang="en-CA" i="1">
                            <a:latin typeface="Cambria Math" panose="02040503050406030204" pitchFamily="18" charset="0"/>
                          </a:rPr>
                          <m:t>𝑇</m:t>
                        </m:r>
                      </m:e>
                      <m:sub>
                        <m:r>
                          <a:rPr lang="en-CA" b="0" i="1" smtClean="0">
                            <a:latin typeface="Cambria Math" panose="02040503050406030204" pitchFamily="18" charset="0"/>
                          </a:rPr>
                          <m:t>𝑠</m:t>
                        </m:r>
                      </m:sub>
                    </m:sSub>
                  </m:oMath>
                </a14:m>
                <a:r>
                  <a:rPr lang="es-CR" dirty="0"/>
                  <a:t>, and </a:t>
                </a:r>
                <a14:m>
                  <m:oMath xmlns:m="http://schemas.openxmlformats.org/officeDocument/2006/math">
                    <m:sSub>
                      <m:sSubPr>
                        <m:ctrlPr>
                          <a:rPr lang="es-CR" i="1">
                            <a:latin typeface="Cambria Math" panose="02040503050406030204" pitchFamily="18" charset="0"/>
                          </a:rPr>
                        </m:ctrlPr>
                      </m:sSubPr>
                      <m:e>
                        <m:r>
                          <a:rPr lang="en-CA" i="1">
                            <a:latin typeface="Cambria Math" panose="02040503050406030204" pitchFamily="18" charset="0"/>
                          </a:rPr>
                          <m:t>𝑇</m:t>
                        </m:r>
                      </m:e>
                      <m:sub>
                        <m:r>
                          <a:rPr lang="en-CA" b="0" i="1" smtClean="0">
                            <a:latin typeface="Cambria Math" panose="02040503050406030204" pitchFamily="18" charset="0"/>
                          </a:rPr>
                          <m:t>𝑟</m:t>
                        </m:r>
                      </m:sub>
                    </m:sSub>
                  </m:oMath>
                </a14:m>
                <a:endParaRPr lang="es-CR" dirty="0"/>
              </a:p>
            </p:txBody>
          </p:sp>
        </mc:Choice>
        <mc:Fallback>
          <p:sp>
            <p:nvSpPr>
              <p:cNvPr id="3" name="Content Placeholder 2">
                <a:extLst>
                  <a:ext uri="{FF2B5EF4-FFF2-40B4-BE49-F238E27FC236}">
                    <a16:creationId xmlns:a16="http://schemas.microsoft.com/office/drawing/2014/main" id="{645E8142-6595-426A-BDDE-C22C5FA0B9A3}"/>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mc:AlternateContent xmlns:mc="http://schemas.openxmlformats.org/markup-compatibility/2006">
        <mc:Choice xmlns:a14="http://schemas.microsoft.com/office/drawing/2010/main" Requires="a14">
          <p:sp>
            <p:nvSpPr>
              <p:cNvPr id="6" name="Content Placeholder 5">
                <a:extLst>
                  <a:ext uri="{FF2B5EF4-FFF2-40B4-BE49-F238E27FC236}">
                    <a16:creationId xmlns:a16="http://schemas.microsoft.com/office/drawing/2014/main" id="{95B3DED3-A7A6-4FB7-AEE7-27E645D9B573}"/>
                  </a:ext>
                </a:extLst>
              </p:cNvPr>
              <p:cNvSpPr>
                <a:spLocks noGrp="1"/>
              </p:cNvSpPr>
              <p:nvPr>
                <p:ph sz="half" idx="2"/>
              </p:nvPr>
            </p:nvSpPr>
            <p:spPr/>
            <p:txBody>
              <a:bodyPr>
                <a:normAutofit/>
              </a:bodyPr>
              <a:lstStyle/>
              <a:p>
                <a14:m>
                  <m:oMath xmlns:m="http://schemas.openxmlformats.org/officeDocument/2006/math">
                    <m:sSub>
                      <m:sSubPr>
                        <m:ctrlPr>
                          <a:rPr lang="es-CR" i="1" smtClean="0">
                            <a:latin typeface="Cambria Math" panose="02040503050406030204" pitchFamily="18" charset="0"/>
                          </a:rPr>
                        </m:ctrlPr>
                      </m:sSubPr>
                      <m:e>
                        <m:r>
                          <a:rPr lang="en-CA" i="1">
                            <a:latin typeface="Cambria Math" panose="02040503050406030204" pitchFamily="18" charset="0"/>
                          </a:rPr>
                          <m:t>𝑇</m:t>
                        </m:r>
                      </m:e>
                      <m:sub>
                        <m:r>
                          <a:rPr lang="en-CA" i="1">
                            <a:latin typeface="Cambria Math" panose="02040503050406030204" pitchFamily="18" charset="0"/>
                          </a:rPr>
                          <m:t>𝑝</m:t>
                        </m:r>
                      </m:sub>
                    </m:sSub>
                    <m:r>
                      <a:rPr lang="en-CA" b="0" i="1" smtClean="0">
                        <a:latin typeface="Cambria Math" panose="02040503050406030204" pitchFamily="18" charset="0"/>
                      </a:rPr>
                      <m:t>=0.475 </m:t>
                    </m:r>
                    <m:r>
                      <a:rPr lang="en-CA" b="0" i="1" smtClean="0">
                        <a:latin typeface="Cambria Math" panose="02040503050406030204" pitchFamily="18" charset="0"/>
                      </a:rPr>
                      <m:t>𝑠</m:t>
                    </m:r>
                  </m:oMath>
                </a14:m>
                <a:endParaRPr lang="en-CA" b="0" dirty="0"/>
              </a:p>
              <a:p>
                <a14:m>
                  <m:oMath xmlns:m="http://schemas.openxmlformats.org/officeDocument/2006/math">
                    <m:r>
                      <a:rPr lang="en-CA" b="0" i="1" smtClean="0">
                        <a:latin typeface="Cambria Math" panose="02040503050406030204" pitchFamily="18" charset="0"/>
                      </a:rPr>
                      <m:t>%</m:t>
                    </m:r>
                    <m:r>
                      <a:rPr lang="en-CA" b="0" i="1" smtClean="0">
                        <a:latin typeface="Cambria Math" panose="02040503050406030204" pitchFamily="18" charset="0"/>
                      </a:rPr>
                      <m:t>𝑂𝑆</m:t>
                    </m:r>
                    <m:r>
                      <a:rPr lang="en-CA" b="0" i="1" smtClean="0">
                        <a:latin typeface="Cambria Math" panose="02040503050406030204" pitchFamily="18" charset="0"/>
                      </a:rPr>
                      <m:t>=2.838 %</m:t>
                    </m:r>
                  </m:oMath>
                </a14:m>
                <a:endParaRPr lang="en-CA" b="0" dirty="0"/>
              </a:p>
              <a:p>
                <a14:m>
                  <m:oMath xmlns:m="http://schemas.openxmlformats.org/officeDocument/2006/math">
                    <m:sSub>
                      <m:sSubPr>
                        <m:ctrlPr>
                          <a:rPr lang="es-CR" i="1">
                            <a:latin typeface="Cambria Math" panose="02040503050406030204" pitchFamily="18" charset="0"/>
                          </a:rPr>
                        </m:ctrlPr>
                      </m:sSubPr>
                      <m:e>
                        <m:r>
                          <a:rPr lang="en-CA" i="1">
                            <a:latin typeface="Cambria Math" panose="02040503050406030204" pitchFamily="18" charset="0"/>
                          </a:rPr>
                          <m:t>𝑇</m:t>
                        </m:r>
                      </m:e>
                      <m:sub>
                        <m:r>
                          <a:rPr lang="en-CA" b="0" i="1" smtClean="0">
                            <a:latin typeface="Cambria Math" panose="02040503050406030204" pitchFamily="18" charset="0"/>
                          </a:rPr>
                          <m:t>𝑠</m:t>
                        </m:r>
                      </m:sub>
                    </m:sSub>
                    <m:r>
                      <a:rPr lang="en-CA" b="0" i="1" smtClean="0">
                        <a:latin typeface="Cambria Math" panose="02040503050406030204" pitchFamily="18" charset="0"/>
                      </a:rPr>
                      <m:t>=0.533 </m:t>
                    </m:r>
                    <m:r>
                      <a:rPr lang="en-CA" b="0" i="1" smtClean="0">
                        <a:latin typeface="Cambria Math" panose="02040503050406030204" pitchFamily="18" charset="0"/>
                      </a:rPr>
                      <m:t>𝑠</m:t>
                    </m:r>
                  </m:oMath>
                </a14:m>
                <a:endParaRPr lang="en-CA" b="0" dirty="0"/>
              </a:p>
              <a:p>
                <a14:m>
                  <m:oMath xmlns:m="http://schemas.openxmlformats.org/officeDocument/2006/math">
                    <m:sSub>
                      <m:sSubPr>
                        <m:ctrlPr>
                          <a:rPr lang="es-CR" i="1">
                            <a:latin typeface="Cambria Math" panose="02040503050406030204" pitchFamily="18" charset="0"/>
                          </a:rPr>
                        </m:ctrlPr>
                      </m:sSubPr>
                      <m:e>
                        <m:r>
                          <a:rPr lang="en-CA" i="1">
                            <a:latin typeface="Cambria Math" panose="02040503050406030204" pitchFamily="18" charset="0"/>
                          </a:rPr>
                          <m:t>𝑇</m:t>
                        </m:r>
                      </m:e>
                      <m:sub>
                        <m:r>
                          <a:rPr lang="en-CA" b="0" i="1" smtClean="0">
                            <a:latin typeface="Cambria Math" panose="02040503050406030204" pitchFamily="18" charset="0"/>
                          </a:rPr>
                          <m:t>𝑟</m:t>
                        </m:r>
                      </m:sub>
                    </m:sSub>
                    <m:r>
                      <a:rPr lang="en-CA" b="0" i="1" smtClean="0">
                        <a:latin typeface="Cambria Math" panose="02040503050406030204" pitchFamily="18" charset="0"/>
                      </a:rPr>
                      <m:t>=0.23 </m:t>
                    </m:r>
                    <m:r>
                      <a:rPr lang="en-CA" b="0" i="1" smtClean="0">
                        <a:latin typeface="Cambria Math" panose="02040503050406030204" pitchFamily="18" charset="0"/>
                      </a:rPr>
                      <m:t>𝑠</m:t>
                    </m:r>
                  </m:oMath>
                </a14:m>
                <a:endParaRPr lang="es-CR" dirty="0"/>
              </a:p>
            </p:txBody>
          </p:sp>
        </mc:Choice>
        <mc:Fallback>
          <p:sp>
            <p:nvSpPr>
              <p:cNvPr id="6" name="Content Placeholder 5">
                <a:extLst>
                  <a:ext uri="{FF2B5EF4-FFF2-40B4-BE49-F238E27FC236}">
                    <a16:creationId xmlns:a16="http://schemas.microsoft.com/office/drawing/2014/main" id="{95B3DED3-A7A6-4FB7-AEE7-27E645D9B573}"/>
                  </a:ext>
                </a:extLst>
              </p:cNvPr>
              <p:cNvSpPr>
                <a:spLocks noGrp="1" noRot="1" noChangeAspect="1" noMove="1" noResize="1" noEditPoints="1" noAdjustHandles="1" noChangeArrowheads="1" noChangeShapeType="1" noTextEdit="1"/>
              </p:cNvSpPr>
              <p:nvPr>
                <p:ph sz="half" idx="2"/>
              </p:nvPr>
            </p:nvSpPr>
            <p:spPr>
              <a:blipFill>
                <a:blip r:embed="rId3"/>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204334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45E8142-6595-426A-BDDE-C22C5FA0B9A3}"/>
                  </a:ext>
                </a:extLst>
              </p:cNvPr>
              <p:cNvSpPr>
                <a:spLocks noGrp="1"/>
              </p:cNvSpPr>
              <p:nvPr>
                <p:ph sz="half" idx="1"/>
              </p:nvPr>
            </p:nvSpPr>
            <p:spPr/>
            <p:txBody>
              <a:bodyPr anchor="t">
                <a:normAutofit/>
              </a:bodyPr>
              <a:lstStyle/>
              <a:p>
                <a:r>
                  <a:rPr lang="es-ES" dirty="0"/>
                  <a:t>La distancia radial desde el origen hasta el polo es la frecuencia natural </a:t>
                </a:r>
                <a14:m>
                  <m:oMath xmlns:m="http://schemas.openxmlformats.org/officeDocument/2006/math">
                    <m:sSub>
                      <m:sSubPr>
                        <m:ctrlPr>
                          <a:rPr lang="es-CR" i="1" smtClean="0">
                            <a:latin typeface="Cambria Math" panose="02040503050406030204" pitchFamily="18" charset="0"/>
                          </a:rPr>
                        </m:ctrlPr>
                      </m:sSubPr>
                      <m:e>
                        <m:r>
                          <a:rPr lang="es-CR" i="1" smtClean="0">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rPr>
                          <m:t>𝑛</m:t>
                        </m:r>
                      </m:sub>
                    </m:sSub>
                  </m:oMath>
                </a14:m>
                <a:endParaRPr lang="en-CA" dirty="0"/>
              </a:p>
              <a:p>
                <a:endParaRPr lang="es-CR" dirty="0"/>
              </a:p>
              <a:p>
                <a:r>
                  <a:rPr lang="es-CR" dirty="0"/>
                  <a:t>El coseno del </a:t>
                </a:r>
                <a:r>
                  <a:rPr lang="es-CR" dirty="0" err="1"/>
                  <a:t>angulo</a:t>
                </a:r>
                <a:r>
                  <a:rPr lang="es-CR" dirty="0"/>
                  <a:t> </a:t>
                </a:r>
                <a14:m>
                  <m:oMath xmlns:m="http://schemas.openxmlformats.org/officeDocument/2006/math">
                    <m:r>
                      <a:rPr lang="es-CR" i="1" smtClean="0">
                        <a:latin typeface="Cambria Math" panose="02040503050406030204" pitchFamily="18" charset="0"/>
                        <a:ea typeface="Cambria Math" panose="02040503050406030204" pitchFamily="18" charset="0"/>
                      </a:rPr>
                      <m:t>𝜃</m:t>
                    </m:r>
                  </m:oMath>
                </a14:m>
                <a:r>
                  <a:rPr lang="es-CR" dirty="0"/>
                  <a:t> es el factor de amortiguamiento </a:t>
                </a:r>
                <a14:m>
                  <m:oMath xmlns:m="http://schemas.openxmlformats.org/officeDocument/2006/math">
                    <m:r>
                      <a:rPr lang="en-CA" i="1">
                        <a:latin typeface="Cambria Math" panose="02040503050406030204" pitchFamily="18" charset="0"/>
                        <a:ea typeface="Cambria Math" panose="02040503050406030204" pitchFamily="18" charset="0"/>
                      </a:rPr>
                      <m:t>𝜁</m:t>
                    </m:r>
                  </m:oMath>
                </a14:m>
                <a:endParaRPr lang="es-CR" dirty="0"/>
              </a:p>
              <a:p>
                <a:endParaRPr lang="es-CR" dirty="0"/>
              </a:p>
            </p:txBody>
          </p:sp>
        </mc:Choice>
        <mc:Fallback>
          <p:sp>
            <p:nvSpPr>
              <p:cNvPr id="3" name="Content Placeholder 2">
                <a:extLst>
                  <a:ext uri="{FF2B5EF4-FFF2-40B4-BE49-F238E27FC236}">
                    <a16:creationId xmlns:a16="http://schemas.microsoft.com/office/drawing/2014/main" id="{645E8142-6595-426A-BDDE-C22C5FA0B9A3}"/>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8" name="Content Placeholder 7">
            <a:extLst>
              <a:ext uri="{FF2B5EF4-FFF2-40B4-BE49-F238E27FC236}">
                <a16:creationId xmlns:a16="http://schemas.microsoft.com/office/drawing/2014/main" id="{5733950F-1078-4394-8F18-E052EA6E7AAD}"/>
              </a:ext>
            </a:extLst>
          </p:cNvPr>
          <p:cNvPicPr>
            <a:picLocks noGrp="1" noChangeAspect="1"/>
          </p:cNvPicPr>
          <p:nvPr>
            <p:ph sz="half" idx="2"/>
          </p:nvPr>
        </p:nvPicPr>
        <p:blipFill>
          <a:blip r:embed="rId3"/>
          <a:stretch>
            <a:fillRect/>
          </a:stretch>
        </p:blipFill>
        <p:spPr>
          <a:xfrm>
            <a:off x="6319838" y="2076300"/>
            <a:ext cx="5033962" cy="3849987"/>
          </a:xfrm>
          <a:prstGeom prst="rect">
            <a:avLst/>
          </a:prstGeom>
        </p:spPr>
      </p:pic>
    </p:spTree>
    <p:extLst>
      <p:ext uri="{BB962C8B-B14F-4D97-AF65-F5344CB8AC3E}">
        <p14:creationId xmlns:p14="http://schemas.microsoft.com/office/powerpoint/2010/main" val="32889782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45E8142-6595-426A-BDDE-C22C5FA0B9A3}"/>
                  </a:ext>
                </a:extLst>
              </p:cNvPr>
              <p:cNvSpPr>
                <a:spLocks noGrp="1"/>
              </p:cNvSpPr>
              <p:nvPr>
                <p:ph sz="half" idx="1"/>
              </p:nvPr>
            </p:nvSpPr>
            <p:spPr/>
            <p:txBody>
              <a:bodyPr anchor="t">
                <a:normAutofit/>
              </a:bodyPr>
              <a:lstStyle/>
              <a:p>
                <a14:m>
                  <m:oMath xmlns:m="http://schemas.openxmlformats.org/officeDocument/2006/math">
                    <m:sSub>
                      <m:sSubPr>
                        <m:ctrlPr>
                          <a:rPr lang="es-CR" i="1" smtClean="0">
                            <a:latin typeface="Cambria Math" panose="02040503050406030204" pitchFamily="18" charset="0"/>
                          </a:rPr>
                        </m:ctrlPr>
                      </m:sSubPr>
                      <m:e>
                        <m:r>
                          <a:rPr lang="es-CR" i="1" smtClean="0">
                            <a:latin typeface="Cambria Math" panose="02040503050406030204" pitchFamily="18" charset="0"/>
                            <a:ea typeface="Cambria Math" panose="02040503050406030204" pitchFamily="18" charset="0"/>
                          </a:rPr>
                          <m:t>𝜔</m:t>
                        </m:r>
                      </m:e>
                      <m:sub>
                        <m:r>
                          <a:rPr lang="en-CA" b="0" i="1" smtClean="0">
                            <a:latin typeface="Cambria Math" panose="02040503050406030204" pitchFamily="18" charset="0"/>
                          </a:rPr>
                          <m:t>𝑑</m:t>
                        </m:r>
                      </m:sub>
                    </m:sSub>
                  </m:oMath>
                </a14:m>
                <a:r>
                  <a:rPr lang="en-CA" dirty="0"/>
                  <a:t> </a:t>
                </a:r>
                <a:r>
                  <a:rPr lang="es-ES" dirty="0"/>
                  <a:t>es la parte imaginaria del polo</a:t>
                </a:r>
                <a:endParaRPr lang="en-CA" dirty="0"/>
              </a:p>
              <a:p>
                <a:pPr lvl="1"/>
                <a:r>
                  <a:rPr lang="en-CA" b="1" i="1" u="sng" dirty="0" err="1"/>
                  <a:t>Frecuencia</a:t>
                </a:r>
                <a:r>
                  <a:rPr lang="en-CA" b="1" i="1" u="sng" dirty="0"/>
                  <a:t> de </a:t>
                </a:r>
                <a:r>
                  <a:rPr lang="en-CA" b="1" i="1" u="sng" dirty="0" err="1"/>
                  <a:t>oscilación</a:t>
                </a:r>
                <a:r>
                  <a:rPr lang="en-CA" b="1" i="1" u="sng" dirty="0"/>
                  <a:t> </a:t>
                </a:r>
                <a:r>
                  <a:rPr lang="en-CA" b="1" i="1" u="sng" dirty="0" err="1"/>
                  <a:t>amortiguada</a:t>
                </a:r>
                <a:endParaRPr lang="en-CA" b="1" i="1" u="sng" dirty="0"/>
              </a:p>
              <a:p>
                <a:endParaRPr lang="es-CR" dirty="0"/>
              </a:p>
              <a:p>
                <a14:m>
                  <m:oMath xmlns:m="http://schemas.openxmlformats.org/officeDocument/2006/math">
                    <m:sSub>
                      <m:sSubPr>
                        <m:ctrlPr>
                          <a:rPr lang="es-CR" i="1" dirty="0" smtClean="0">
                            <a:latin typeface="Cambria Math" panose="02040503050406030204" pitchFamily="18" charset="0"/>
                          </a:rPr>
                        </m:ctrlPr>
                      </m:sSubPr>
                      <m:e>
                        <m:r>
                          <a:rPr lang="es-CR" i="1" dirty="0" smtClean="0">
                            <a:latin typeface="Cambria Math" panose="02040503050406030204" pitchFamily="18" charset="0"/>
                            <a:ea typeface="Cambria Math" panose="02040503050406030204" pitchFamily="18" charset="0"/>
                          </a:rPr>
                          <m:t>𝜎</m:t>
                        </m:r>
                      </m:e>
                      <m:sub>
                        <m:r>
                          <a:rPr lang="en-CA" b="0" i="1" dirty="0" smtClean="0">
                            <a:latin typeface="Cambria Math" panose="02040503050406030204" pitchFamily="18" charset="0"/>
                          </a:rPr>
                          <m:t>𝑑</m:t>
                        </m:r>
                      </m:sub>
                    </m:sSub>
                  </m:oMath>
                </a14:m>
                <a:r>
                  <a:rPr lang="es-CR" dirty="0"/>
                  <a:t> es la parte real del polo</a:t>
                </a:r>
              </a:p>
              <a:p>
                <a:pPr lvl="1"/>
                <a:r>
                  <a:rPr lang="es-CR" b="1" i="1" u="sng" dirty="0"/>
                  <a:t>Frecuencia de amortiguamiento exponencial</a:t>
                </a:r>
              </a:p>
              <a:p>
                <a:endParaRPr lang="es-CR" dirty="0"/>
              </a:p>
            </p:txBody>
          </p:sp>
        </mc:Choice>
        <mc:Fallback>
          <p:sp>
            <p:nvSpPr>
              <p:cNvPr id="3" name="Content Placeholder 2">
                <a:extLst>
                  <a:ext uri="{FF2B5EF4-FFF2-40B4-BE49-F238E27FC236}">
                    <a16:creationId xmlns:a16="http://schemas.microsoft.com/office/drawing/2014/main" id="{645E8142-6595-426A-BDDE-C22C5FA0B9A3}"/>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8" name="Content Placeholder 7">
            <a:extLst>
              <a:ext uri="{FF2B5EF4-FFF2-40B4-BE49-F238E27FC236}">
                <a16:creationId xmlns:a16="http://schemas.microsoft.com/office/drawing/2014/main" id="{5733950F-1078-4394-8F18-E052EA6E7AAD}"/>
              </a:ext>
            </a:extLst>
          </p:cNvPr>
          <p:cNvPicPr>
            <a:picLocks noGrp="1" noChangeAspect="1"/>
          </p:cNvPicPr>
          <p:nvPr>
            <p:ph sz="half" idx="2"/>
          </p:nvPr>
        </p:nvPicPr>
        <p:blipFill>
          <a:blip r:embed="rId3"/>
          <a:stretch>
            <a:fillRect/>
          </a:stretch>
        </p:blipFill>
        <p:spPr>
          <a:xfrm>
            <a:off x="6319838" y="2076300"/>
            <a:ext cx="5033962" cy="3849987"/>
          </a:xfrm>
          <a:prstGeom prst="rect">
            <a:avLst/>
          </a:prstGeom>
        </p:spPr>
      </p:pic>
    </p:spTree>
    <p:extLst>
      <p:ext uri="{BB962C8B-B14F-4D97-AF65-F5344CB8AC3E}">
        <p14:creationId xmlns:p14="http://schemas.microsoft.com/office/powerpoint/2010/main" val="41711568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45E8142-6595-426A-BDDE-C22C5FA0B9A3}"/>
                  </a:ext>
                </a:extLst>
              </p:cNvPr>
              <p:cNvSpPr>
                <a:spLocks noGrp="1"/>
              </p:cNvSpPr>
              <p:nvPr>
                <p:ph sz="half" idx="1"/>
              </p:nvPr>
            </p:nvSpPr>
            <p:spPr/>
            <p:txBody>
              <a:bodyPr anchor="t">
                <a:normAutofit fontScale="85000" lnSpcReduction="20000"/>
              </a:bodyPr>
              <a:lstStyle/>
              <a:p>
                <a14:m>
                  <m:oMath xmlns:m="http://schemas.openxmlformats.org/officeDocument/2006/math">
                    <m:sSub>
                      <m:sSubPr>
                        <m:ctrlPr>
                          <a:rPr lang="es-CR" i="1" smtClean="0">
                            <a:latin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𝑇</m:t>
                        </m:r>
                      </m:e>
                      <m:sub>
                        <m:r>
                          <a:rPr lang="en-CA" b="0" i="1" smtClean="0">
                            <a:latin typeface="Cambria Math" panose="02040503050406030204" pitchFamily="18" charset="0"/>
                            <a:ea typeface="Cambria Math" panose="02040503050406030204" pitchFamily="18" charset="0"/>
                          </a:rPr>
                          <m:t>𝑝</m:t>
                        </m:r>
                      </m:sub>
                    </m:sSub>
                  </m:oMath>
                </a14:m>
                <a:r>
                  <a:rPr lang="es-CR" dirty="0"/>
                  <a:t> es inversamente proporcional a </a:t>
                </a:r>
                <a14:m>
                  <m:oMath xmlns:m="http://schemas.openxmlformats.org/officeDocument/2006/math">
                    <m:sSub>
                      <m:sSubPr>
                        <m:ctrlPr>
                          <a:rPr lang="es-CR" i="1">
                            <a:latin typeface="Cambria Math" panose="02040503050406030204" pitchFamily="18" charset="0"/>
                          </a:rPr>
                        </m:ctrlPr>
                      </m:sSubPr>
                      <m:e>
                        <m:r>
                          <a:rPr lang="es-CR" i="1">
                            <a:latin typeface="Cambria Math" panose="02040503050406030204" pitchFamily="18" charset="0"/>
                            <a:ea typeface="Cambria Math" panose="02040503050406030204" pitchFamily="18" charset="0"/>
                          </a:rPr>
                          <m:t>𝜔</m:t>
                        </m:r>
                      </m:e>
                      <m:sub>
                        <m:r>
                          <a:rPr lang="en-CA" i="1">
                            <a:latin typeface="Cambria Math" panose="02040503050406030204" pitchFamily="18" charset="0"/>
                          </a:rPr>
                          <m:t>𝑑</m:t>
                        </m:r>
                      </m:sub>
                    </m:sSub>
                  </m:oMath>
                </a14:m>
                <a:endParaRPr lang="en-CA" dirty="0"/>
              </a:p>
              <a:p>
                <a:pPr marL="457200" lvl="1" indent="0" algn="ctr">
                  <a:buNone/>
                </a:pPr>
                <a:r>
                  <a:rPr lang="en-CA" dirty="0"/>
                  <a:t> </a:t>
                </a:r>
                <a14:m>
                  <m:oMath xmlns:m="http://schemas.openxmlformats.org/officeDocument/2006/math">
                    <m:sSub>
                      <m:sSubPr>
                        <m:ctrlPr>
                          <a:rPr lang="en-CA" i="1" dirty="0" smtClean="0">
                            <a:latin typeface="Cambria Math" panose="02040503050406030204" pitchFamily="18" charset="0"/>
                          </a:rPr>
                        </m:ctrlPr>
                      </m:sSubPr>
                      <m:e>
                        <m:r>
                          <a:rPr lang="en-CA" b="0" i="1" dirty="0" smtClean="0">
                            <a:latin typeface="Cambria Math" panose="02040503050406030204" pitchFamily="18" charset="0"/>
                          </a:rPr>
                          <m:t>𝑇</m:t>
                        </m:r>
                      </m:e>
                      <m:sub>
                        <m:r>
                          <a:rPr lang="en-CA" b="0" i="1" dirty="0" smtClean="0">
                            <a:latin typeface="Cambria Math" panose="02040503050406030204" pitchFamily="18" charset="0"/>
                          </a:rPr>
                          <m:t>𝑝</m:t>
                        </m:r>
                      </m:sub>
                    </m:sSub>
                    <m:r>
                      <a:rPr lang="en-CA" b="0" i="1" dirty="0" smtClean="0">
                        <a:latin typeface="Cambria Math" panose="02040503050406030204" pitchFamily="18" charset="0"/>
                      </a:rPr>
                      <m:t>=</m:t>
                    </m:r>
                    <m:f>
                      <m:fPr>
                        <m:ctrlPr>
                          <a:rPr lang="en-CA" b="0" i="1" dirty="0" smtClean="0">
                            <a:latin typeface="Cambria Math" panose="02040503050406030204" pitchFamily="18" charset="0"/>
                          </a:rPr>
                        </m:ctrlPr>
                      </m:fPr>
                      <m:num>
                        <m:r>
                          <a:rPr lang="en-CA" b="0" i="1" dirty="0" smtClean="0">
                            <a:latin typeface="Cambria Math" panose="02040503050406030204" pitchFamily="18" charset="0"/>
                            <a:ea typeface="Cambria Math" panose="02040503050406030204" pitchFamily="18" charset="0"/>
                          </a:rPr>
                          <m:t>𝜋</m:t>
                        </m:r>
                      </m:num>
                      <m:den>
                        <m:sSub>
                          <m:sSubPr>
                            <m:ctrlPr>
                              <a:rPr lang="en-CA" b="0" i="1" dirty="0" smtClean="0">
                                <a:latin typeface="Cambria Math" panose="02040503050406030204" pitchFamily="18" charset="0"/>
                              </a:rPr>
                            </m:ctrlPr>
                          </m:sSubPr>
                          <m:e>
                            <m:r>
                              <a:rPr lang="en-CA" b="0" i="1" dirty="0" smtClean="0">
                                <a:latin typeface="Cambria Math" panose="02040503050406030204" pitchFamily="18" charset="0"/>
                                <a:ea typeface="Cambria Math" panose="02040503050406030204" pitchFamily="18" charset="0"/>
                              </a:rPr>
                              <m:t>𝜔</m:t>
                            </m:r>
                          </m:e>
                          <m:sub>
                            <m:r>
                              <a:rPr lang="en-CA" b="0" i="1" dirty="0" smtClean="0">
                                <a:latin typeface="Cambria Math" panose="02040503050406030204" pitchFamily="18" charset="0"/>
                              </a:rPr>
                              <m:t>𝑛</m:t>
                            </m:r>
                          </m:sub>
                        </m:sSub>
                        <m:rad>
                          <m:radPr>
                            <m:degHide m:val="on"/>
                            <m:ctrlPr>
                              <a:rPr lang="en-CA" b="0" i="1" dirty="0" smtClean="0">
                                <a:latin typeface="Cambria Math" panose="02040503050406030204" pitchFamily="18" charset="0"/>
                              </a:rPr>
                            </m:ctrlPr>
                          </m:radPr>
                          <m:deg/>
                          <m:e>
                            <m:r>
                              <a:rPr lang="en-CA" b="0" i="1" dirty="0" smtClean="0">
                                <a:latin typeface="Cambria Math" panose="02040503050406030204" pitchFamily="18" charset="0"/>
                              </a:rPr>
                              <m:t>1−</m:t>
                            </m:r>
                            <m:sSup>
                              <m:sSupPr>
                                <m:ctrlPr>
                                  <a:rPr lang="en-CA" b="0" i="1" dirty="0" smtClean="0">
                                    <a:latin typeface="Cambria Math" panose="02040503050406030204" pitchFamily="18" charset="0"/>
                                  </a:rPr>
                                </m:ctrlPr>
                              </m:sSupPr>
                              <m:e>
                                <m:r>
                                  <a:rPr lang="en-CA" b="0" i="1" dirty="0" smtClean="0">
                                    <a:latin typeface="Cambria Math" panose="02040503050406030204" pitchFamily="18" charset="0"/>
                                    <a:ea typeface="Cambria Math" panose="02040503050406030204" pitchFamily="18" charset="0"/>
                                  </a:rPr>
                                  <m:t>𝜁</m:t>
                                </m:r>
                              </m:e>
                              <m:sup>
                                <m:r>
                                  <a:rPr lang="en-CA" b="0" i="1" dirty="0" smtClean="0">
                                    <a:latin typeface="Cambria Math" panose="02040503050406030204" pitchFamily="18" charset="0"/>
                                  </a:rPr>
                                  <m:t>2</m:t>
                                </m:r>
                              </m:sup>
                            </m:sSup>
                          </m:e>
                        </m:rad>
                      </m:den>
                    </m:f>
                    <m:r>
                      <a:rPr lang="en-CA" b="0" i="1" dirty="0" smtClean="0">
                        <a:latin typeface="Cambria Math" panose="02040503050406030204" pitchFamily="18" charset="0"/>
                      </a:rPr>
                      <m:t>=</m:t>
                    </m:r>
                    <m:f>
                      <m:fPr>
                        <m:ctrlPr>
                          <a:rPr lang="en-CA" b="0" i="1" dirty="0" smtClean="0">
                            <a:latin typeface="Cambria Math" panose="02040503050406030204" pitchFamily="18" charset="0"/>
                          </a:rPr>
                        </m:ctrlPr>
                      </m:fPr>
                      <m:num>
                        <m:r>
                          <a:rPr lang="en-CA" b="0" i="1" dirty="0" smtClean="0">
                            <a:latin typeface="Cambria Math" panose="02040503050406030204" pitchFamily="18" charset="0"/>
                            <a:ea typeface="Cambria Math" panose="02040503050406030204" pitchFamily="18" charset="0"/>
                          </a:rPr>
                          <m:t>𝜋</m:t>
                        </m:r>
                      </m:num>
                      <m:den>
                        <m:sSub>
                          <m:sSubPr>
                            <m:ctrlPr>
                              <a:rPr lang="en-CA" b="0" i="1" dirty="0" smtClean="0">
                                <a:latin typeface="Cambria Math" panose="02040503050406030204" pitchFamily="18" charset="0"/>
                              </a:rPr>
                            </m:ctrlPr>
                          </m:sSubPr>
                          <m:e>
                            <m:r>
                              <a:rPr lang="en-CA" b="0" i="1" dirty="0" smtClean="0">
                                <a:latin typeface="Cambria Math" panose="02040503050406030204" pitchFamily="18" charset="0"/>
                                <a:ea typeface="Cambria Math" panose="02040503050406030204" pitchFamily="18" charset="0"/>
                              </a:rPr>
                              <m:t>𝜔</m:t>
                            </m:r>
                          </m:e>
                          <m:sub>
                            <m:r>
                              <a:rPr lang="en-CA" b="0" i="1" dirty="0" smtClean="0">
                                <a:latin typeface="Cambria Math" panose="02040503050406030204" pitchFamily="18" charset="0"/>
                              </a:rPr>
                              <m:t>𝑑</m:t>
                            </m:r>
                          </m:sub>
                        </m:sSub>
                      </m:den>
                    </m:f>
                  </m:oMath>
                </a14:m>
                <a:endParaRPr lang="en-CA" dirty="0"/>
              </a:p>
              <a:p>
                <a:pPr marL="457200" lvl="1" indent="0" algn="ctr">
                  <a:buNone/>
                </a:pPr>
                <a:endParaRPr lang="en-CA" dirty="0"/>
              </a:p>
              <a:p>
                <a:pPr lvl="1"/>
                <a:r>
                  <a:rPr lang="es-ES" dirty="0"/>
                  <a:t>Líneas horizontales en el plano </a:t>
                </a:r>
                <a:r>
                  <a:rPr lang="es-ES" i="1" dirty="0"/>
                  <a:t>s</a:t>
                </a:r>
                <a:r>
                  <a:rPr lang="es-ES" dirty="0"/>
                  <a:t> son de tiempo pico constante</a:t>
                </a:r>
                <a:endParaRPr lang="en-CA" dirty="0"/>
              </a:p>
              <a:p>
                <a:endParaRPr lang="es-CR" dirty="0"/>
              </a:p>
              <a:p>
                <a14:m>
                  <m:oMath xmlns:m="http://schemas.openxmlformats.org/officeDocument/2006/math">
                    <m:sSub>
                      <m:sSubPr>
                        <m:ctrlPr>
                          <a:rPr lang="es-CR" i="1" dirty="0">
                            <a:latin typeface="Cambria Math" panose="02040503050406030204" pitchFamily="18" charset="0"/>
                          </a:rPr>
                        </m:ctrlPr>
                      </m:sSubPr>
                      <m:e>
                        <m:r>
                          <a:rPr lang="en-CA" b="0" i="1" dirty="0" smtClean="0">
                            <a:latin typeface="Cambria Math" panose="02040503050406030204" pitchFamily="18" charset="0"/>
                            <a:ea typeface="Cambria Math" panose="02040503050406030204" pitchFamily="18" charset="0"/>
                          </a:rPr>
                          <m:t>𝑇</m:t>
                        </m:r>
                      </m:e>
                      <m:sub>
                        <m:r>
                          <a:rPr lang="en-CA" b="0" i="1" dirty="0" smtClean="0">
                            <a:latin typeface="Cambria Math" panose="02040503050406030204" pitchFamily="18" charset="0"/>
                          </a:rPr>
                          <m:t>𝑠</m:t>
                        </m:r>
                      </m:sub>
                    </m:sSub>
                    <m:r>
                      <a:rPr lang="en-CA" i="1" dirty="0">
                        <a:latin typeface="Cambria Math" panose="02040503050406030204" pitchFamily="18" charset="0"/>
                      </a:rPr>
                      <m:t> </m:t>
                    </m:r>
                  </m:oMath>
                </a14:m>
                <a:r>
                  <a:rPr lang="es-CR" dirty="0"/>
                  <a:t>es inversamente proporcional a </a:t>
                </a:r>
                <a14:m>
                  <m:oMath xmlns:m="http://schemas.openxmlformats.org/officeDocument/2006/math">
                    <m:sSub>
                      <m:sSubPr>
                        <m:ctrlPr>
                          <a:rPr lang="es-CR" i="1" dirty="0">
                            <a:latin typeface="Cambria Math" panose="02040503050406030204" pitchFamily="18" charset="0"/>
                          </a:rPr>
                        </m:ctrlPr>
                      </m:sSubPr>
                      <m:e>
                        <m:r>
                          <a:rPr lang="es-CR" i="1" dirty="0">
                            <a:latin typeface="Cambria Math" panose="02040503050406030204" pitchFamily="18" charset="0"/>
                            <a:ea typeface="Cambria Math" panose="02040503050406030204" pitchFamily="18" charset="0"/>
                          </a:rPr>
                          <m:t>𝜎</m:t>
                        </m:r>
                      </m:e>
                      <m:sub>
                        <m:r>
                          <a:rPr lang="en-CA" i="1" dirty="0">
                            <a:latin typeface="Cambria Math" panose="02040503050406030204" pitchFamily="18" charset="0"/>
                          </a:rPr>
                          <m:t>𝑑</m:t>
                        </m:r>
                      </m:sub>
                    </m:sSub>
                  </m:oMath>
                </a14:m>
                <a:endParaRPr lang="en-CA" dirty="0"/>
              </a:p>
              <a:p>
                <a:pPr marL="457200" lvl="1" indent="0">
                  <a:buNone/>
                </a:pPr>
                <a14:m>
                  <m:oMathPara xmlns:m="http://schemas.openxmlformats.org/officeDocument/2006/math">
                    <m:oMathParaPr>
                      <m:jc m:val="center"/>
                    </m:oMathParaPr>
                    <m:oMath xmlns:m="http://schemas.openxmlformats.org/officeDocument/2006/math">
                      <m:sSub>
                        <m:sSubPr>
                          <m:ctrlPr>
                            <a:rPr lang="en-CA" i="1" smtClean="0">
                              <a:latin typeface="Cambria Math" panose="02040503050406030204" pitchFamily="18" charset="0"/>
                            </a:rPr>
                          </m:ctrlPr>
                        </m:sSubPr>
                        <m:e>
                          <m:r>
                            <a:rPr lang="en-CA" b="0" i="1" smtClean="0">
                              <a:latin typeface="Cambria Math" panose="02040503050406030204" pitchFamily="18" charset="0"/>
                            </a:rPr>
                            <m:t>𝑇</m:t>
                          </m:r>
                        </m:e>
                        <m:sub>
                          <m:r>
                            <a:rPr lang="en-CA" b="0" i="1" smtClean="0">
                              <a:latin typeface="Cambria Math" panose="02040503050406030204" pitchFamily="18" charset="0"/>
                            </a:rPr>
                            <m:t>𝑠</m:t>
                          </m:r>
                        </m:sub>
                      </m:sSub>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4</m:t>
                          </m:r>
                        </m:num>
                        <m:den>
                          <m:r>
                            <a:rPr lang="en-CA" i="1" dirty="0">
                              <a:latin typeface="Cambria Math" panose="02040503050406030204" pitchFamily="18" charset="0"/>
                              <a:ea typeface="Cambria Math" panose="02040503050406030204" pitchFamily="18" charset="0"/>
                            </a:rPr>
                            <m:t>𝜁</m:t>
                          </m:r>
                          <m:sSub>
                            <m:sSubPr>
                              <m:ctrlPr>
                                <a:rPr lang="en-CA" i="1" dirty="0">
                                  <a:latin typeface="Cambria Math" panose="02040503050406030204" pitchFamily="18" charset="0"/>
                                </a:rPr>
                              </m:ctrlPr>
                            </m:sSubPr>
                            <m:e>
                              <m:r>
                                <a:rPr lang="en-CA" i="1" dirty="0">
                                  <a:latin typeface="Cambria Math" panose="02040503050406030204" pitchFamily="18" charset="0"/>
                                  <a:ea typeface="Cambria Math" panose="02040503050406030204" pitchFamily="18" charset="0"/>
                                </a:rPr>
                                <m:t>𝜔</m:t>
                              </m:r>
                            </m:e>
                            <m:sub>
                              <m:r>
                                <a:rPr lang="en-CA" i="1" dirty="0">
                                  <a:latin typeface="Cambria Math" panose="02040503050406030204" pitchFamily="18" charset="0"/>
                                </a:rPr>
                                <m:t>𝑛</m:t>
                              </m:r>
                            </m:sub>
                          </m:sSub>
                        </m:den>
                      </m:f>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ea typeface="Cambria Math" panose="02040503050406030204" pitchFamily="18" charset="0"/>
                            </a:rPr>
                            <m:t>𝜋</m:t>
                          </m:r>
                        </m:num>
                        <m:den>
                          <m:sSub>
                            <m:sSubPr>
                              <m:ctrlPr>
                                <a:rPr lang="en-CA" b="0" i="1" smtClean="0">
                                  <a:latin typeface="Cambria Math" panose="02040503050406030204" pitchFamily="18" charset="0"/>
                                </a:rPr>
                              </m:ctrlPr>
                            </m:sSubPr>
                            <m:e>
                              <m:r>
                                <a:rPr lang="en-CA" b="0" i="1" smtClean="0">
                                  <a:latin typeface="Cambria Math" panose="02040503050406030204" pitchFamily="18" charset="0"/>
                                  <a:ea typeface="Cambria Math" panose="02040503050406030204" pitchFamily="18" charset="0"/>
                                </a:rPr>
                                <m:t>𝜎</m:t>
                              </m:r>
                            </m:e>
                            <m:sub>
                              <m:r>
                                <a:rPr lang="en-CA" b="0" i="1" smtClean="0">
                                  <a:latin typeface="Cambria Math" panose="02040503050406030204" pitchFamily="18" charset="0"/>
                                </a:rPr>
                                <m:t>𝑑</m:t>
                              </m:r>
                            </m:sub>
                          </m:sSub>
                        </m:den>
                      </m:f>
                    </m:oMath>
                  </m:oMathPara>
                </a14:m>
                <a:endParaRPr lang="en-CA" dirty="0"/>
              </a:p>
              <a:p>
                <a:pPr marL="457200" lvl="1" indent="0">
                  <a:buNone/>
                </a:pPr>
                <a:endParaRPr lang="en-CA" dirty="0"/>
              </a:p>
              <a:p>
                <a:pPr lvl="1"/>
                <a:r>
                  <a:rPr lang="es-CR" dirty="0"/>
                  <a:t>Líneas verticales en el plano s son de tiempo de establecimiento constante</a:t>
                </a:r>
              </a:p>
              <a:p>
                <a:endParaRPr lang="es-CR" dirty="0"/>
              </a:p>
            </p:txBody>
          </p:sp>
        </mc:Choice>
        <mc:Fallback>
          <p:sp>
            <p:nvSpPr>
              <p:cNvPr id="3" name="Content Placeholder 2">
                <a:extLst>
                  <a:ext uri="{FF2B5EF4-FFF2-40B4-BE49-F238E27FC236}">
                    <a16:creationId xmlns:a16="http://schemas.microsoft.com/office/drawing/2014/main" id="{645E8142-6595-426A-BDDE-C22C5FA0B9A3}"/>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8" name="Content Placeholder 7">
            <a:extLst>
              <a:ext uri="{FF2B5EF4-FFF2-40B4-BE49-F238E27FC236}">
                <a16:creationId xmlns:a16="http://schemas.microsoft.com/office/drawing/2014/main" id="{5733950F-1078-4394-8F18-E052EA6E7AAD}"/>
              </a:ext>
            </a:extLst>
          </p:cNvPr>
          <p:cNvPicPr>
            <a:picLocks noGrp="1" noChangeAspect="1"/>
          </p:cNvPicPr>
          <p:nvPr>
            <p:ph sz="half" idx="2"/>
          </p:nvPr>
        </p:nvPicPr>
        <p:blipFill>
          <a:blip r:embed="rId3"/>
          <a:stretch>
            <a:fillRect/>
          </a:stretch>
        </p:blipFill>
        <p:spPr>
          <a:xfrm>
            <a:off x="6319838" y="2076300"/>
            <a:ext cx="5033962" cy="3849987"/>
          </a:xfrm>
          <a:prstGeom prst="rect">
            <a:avLst/>
          </a:prstGeom>
        </p:spPr>
      </p:pic>
    </p:spTree>
    <p:extLst>
      <p:ext uri="{BB962C8B-B14F-4D97-AF65-F5344CB8AC3E}">
        <p14:creationId xmlns:p14="http://schemas.microsoft.com/office/powerpoint/2010/main" val="35216450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45E8142-6595-426A-BDDE-C22C5FA0B9A3}"/>
                  </a:ext>
                </a:extLst>
              </p:cNvPr>
              <p:cNvSpPr>
                <a:spLocks noGrp="1"/>
              </p:cNvSpPr>
              <p:nvPr>
                <p:ph sz="half" idx="1"/>
              </p:nvPr>
            </p:nvSpPr>
            <p:spPr/>
            <p:txBody>
              <a:bodyPr anchor="ctr">
                <a:normAutofit/>
              </a:bodyPr>
              <a:lstStyle/>
              <a:p>
                <a:r>
                  <a:rPr lang="es-ES" dirty="0"/>
                  <a:t>Las líneas radiales son líneas de </a:t>
                </a:r>
                <a14:m>
                  <m:oMath xmlns:m="http://schemas.openxmlformats.org/officeDocument/2006/math">
                    <m:r>
                      <a:rPr lang="en-CA" i="1" dirty="0">
                        <a:latin typeface="Cambria Math" panose="02040503050406030204" pitchFamily="18" charset="0"/>
                        <a:ea typeface="Cambria Math" panose="02040503050406030204" pitchFamily="18" charset="0"/>
                      </a:rPr>
                      <m:t>𝜁</m:t>
                    </m:r>
                  </m:oMath>
                </a14:m>
                <a:r>
                  <a:rPr lang="es-ES" dirty="0"/>
                  <a:t> constante</a:t>
                </a:r>
              </a:p>
              <a:p>
                <a:endParaRPr lang="es-CR" dirty="0"/>
              </a:p>
              <a:p>
                <a:r>
                  <a:rPr lang="es-CR" dirty="0"/>
                  <a:t>Las líneas radiales son líneas de </a:t>
                </a:r>
                <a14:m>
                  <m:oMath xmlns:m="http://schemas.openxmlformats.org/officeDocument/2006/math">
                    <m:r>
                      <a:rPr lang="en-CA" b="0" i="1" smtClean="0">
                        <a:latin typeface="Cambria Math" panose="02040503050406030204" pitchFamily="18" charset="0"/>
                      </a:rPr>
                      <m:t>%</m:t>
                    </m:r>
                    <m:r>
                      <a:rPr lang="en-CA" b="0" i="1" smtClean="0">
                        <a:latin typeface="Cambria Math" panose="02040503050406030204" pitchFamily="18" charset="0"/>
                      </a:rPr>
                      <m:t>𝑂𝑆</m:t>
                    </m:r>
                  </m:oMath>
                </a14:m>
                <a:r>
                  <a:rPr lang="es-CR" dirty="0"/>
                  <a:t> constante</a:t>
                </a:r>
              </a:p>
              <a:p>
                <a:endParaRPr lang="es-CR" dirty="0"/>
              </a:p>
            </p:txBody>
          </p:sp>
        </mc:Choice>
        <mc:Fallback>
          <p:sp>
            <p:nvSpPr>
              <p:cNvPr id="3" name="Content Placeholder 2">
                <a:extLst>
                  <a:ext uri="{FF2B5EF4-FFF2-40B4-BE49-F238E27FC236}">
                    <a16:creationId xmlns:a16="http://schemas.microsoft.com/office/drawing/2014/main" id="{645E8142-6595-426A-BDDE-C22C5FA0B9A3}"/>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6" name="Content Placeholder 5">
            <a:extLst>
              <a:ext uri="{FF2B5EF4-FFF2-40B4-BE49-F238E27FC236}">
                <a16:creationId xmlns:a16="http://schemas.microsoft.com/office/drawing/2014/main" id="{41BBFB8D-BCE3-49F3-A51A-C29F7D338638}"/>
              </a:ext>
            </a:extLst>
          </p:cNvPr>
          <p:cNvPicPr>
            <a:picLocks noGrp="1" noChangeAspect="1"/>
          </p:cNvPicPr>
          <p:nvPr>
            <p:ph sz="half" idx="2"/>
          </p:nvPr>
        </p:nvPicPr>
        <p:blipFill>
          <a:blip r:embed="rId3"/>
          <a:stretch>
            <a:fillRect/>
          </a:stretch>
        </p:blipFill>
        <p:spPr>
          <a:xfrm>
            <a:off x="6319838" y="2169145"/>
            <a:ext cx="5033962" cy="3664297"/>
          </a:xfrm>
          <a:prstGeom prst="rect">
            <a:avLst/>
          </a:prstGeom>
        </p:spPr>
      </p:pic>
    </p:spTree>
    <p:extLst>
      <p:ext uri="{BB962C8B-B14F-4D97-AF65-F5344CB8AC3E}">
        <p14:creationId xmlns:p14="http://schemas.microsoft.com/office/powerpoint/2010/main" val="132766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Polos de la Función de Transferencia</a:t>
            </a:r>
            <a:endParaRPr lang="es-CR" dirty="0"/>
          </a:p>
        </p:txBody>
      </p:sp>
      <p:sp>
        <p:nvSpPr>
          <p:cNvPr id="3" name="Content Placeholder 2">
            <a:extLst>
              <a:ext uri="{FF2B5EF4-FFF2-40B4-BE49-F238E27FC236}">
                <a16:creationId xmlns:a16="http://schemas.microsoft.com/office/drawing/2014/main" id="{10DB464A-565E-40A7-90A6-35A41097C0D0}"/>
              </a:ext>
            </a:extLst>
          </p:cNvPr>
          <p:cNvSpPr>
            <a:spLocks noGrp="1"/>
          </p:cNvSpPr>
          <p:nvPr>
            <p:ph idx="1"/>
          </p:nvPr>
        </p:nvSpPr>
        <p:spPr>
          <a:xfrm>
            <a:off x="1120000" y="1825625"/>
            <a:ext cx="10233800" cy="4351338"/>
          </a:xfrm>
        </p:spPr>
        <p:txBody>
          <a:bodyPr/>
          <a:lstStyle/>
          <a:p>
            <a:r>
              <a:rPr lang="es-ES" dirty="0"/>
              <a:t>Los polos de la función de transferencia generalmente satisfacen la parte 1</a:t>
            </a:r>
            <a:endParaRPr lang="es-CR" dirty="0"/>
          </a:p>
          <a:p>
            <a:pPr lvl="1"/>
            <a:r>
              <a:rPr lang="es-ES" dirty="0"/>
              <a:t>Raíces del polinomio característico en el denominador</a:t>
            </a:r>
          </a:p>
          <a:p>
            <a:pPr lvl="1"/>
            <a:endParaRPr lang="es-CR" dirty="0"/>
          </a:p>
          <a:p>
            <a:r>
              <a:rPr lang="es-ES" dirty="0"/>
              <a:t>Si un factor del denominador puede ser cancelado por el mismo factor en el numerador, la raíz de ese factor ya no hace que la función de transferencia se vuelva infinita, pero aún se considera un polo del sistema, por lo tanto, la parte 2</a:t>
            </a:r>
            <a:endParaRPr lang="es-CR" dirty="0"/>
          </a:p>
        </p:txBody>
      </p:sp>
    </p:spTree>
    <p:extLst>
      <p:ext uri="{BB962C8B-B14F-4D97-AF65-F5344CB8AC3E}">
        <p14:creationId xmlns:p14="http://schemas.microsoft.com/office/powerpoint/2010/main" val="3204472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fontScale="90000"/>
          </a:bodyPr>
          <a:lstStyle/>
          <a:p>
            <a:r>
              <a:rPr lang="es-CR" dirty="0"/>
              <a:t>Sistemas de Segundo Orden </a:t>
            </a:r>
            <a:r>
              <a:rPr lang="es-CR" dirty="0" err="1"/>
              <a:t>Subamortiguados</a:t>
            </a:r>
            <a:endParaRPr lang="es-CR" dirty="0"/>
          </a:p>
        </p:txBody>
      </p:sp>
      <p:pic>
        <p:nvPicPr>
          <p:cNvPr id="8" name="Content Placeholder 7">
            <a:extLst>
              <a:ext uri="{FF2B5EF4-FFF2-40B4-BE49-F238E27FC236}">
                <a16:creationId xmlns:a16="http://schemas.microsoft.com/office/drawing/2014/main" id="{7043EC55-C39C-4BB9-BB6F-A0A3ABA59E51}"/>
              </a:ext>
            </a:extLst>
          </p:cNvPr>
          <p:cNvPicPr>
            <a:picLocks noGrp="1" noChangeAspect="1"/>
          </p:cNvPicPr>
          <p:nvPr>
            <p:ph idx="1"/>
          </p:nvPr>
        </p:nvPicPr>
        <p:blipFill>
          <a:blip r:embed="rId2"/>
          <a:stretch>
            <a:fillRect/>
          </a:stretch>
        </p:blipFill>
        <p:spPr>
          <a:xfrm>
            <a:off x="4330172" y="1825625"/>
            <a:ext cx="3814231" cy="4351338"/>
          </a:xfrm>
          <a:prstGeom prst="rect">
            <a:avLst/>
          </a:prstGeom>
        </p:spPr>
      </p:pic>
    </p:spTree>
    <p:extLst>
      <p:ext uri="{BB962C8B-B14F-4D97-AF65-F5344CB8AC3E}">
        <p14:creationId xmlns:p14="http://schemas.microsoft.com/office/powerpoint/2010/main" val="35345795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2CDF-ED95-461D-93E3-E18CA4251864}"/>
              </a:ext>
            </a:extLst>
          </p:cNvPr>
          <p:cNvSpPr>
            <a:spLocks noGrp="1"/>
          </p:cNvSpPr>
          <p:nvPr>
            <p:ph type="title"/>
          </p:nvPr>
        </p:nvSpPr>
        <p:spPr/>
        <p:txBody>
          <a:bodyPr>
            <a:normAutofit/>
          </a:bodyPr>
          <a:lstStyle/>
          <a:p>
            <a:r>
              <a:rPr lang="es-CR" dirty="0"/>
              <a:t>Practica</a:t>
            </a:r>
          </a:p>
        </p:txBody>
      </p:sp>
      <mc:AlternateContent xmlns:mc="http://schemas.openxmlformats.org/markup-compatibility/2006">
        <mc:Choice xmlns:a14="http://schemas.microsoft.com/office/drawing/2010/main" Requires="a14">
          <p:sp>
            <p:nvSpPr>
              <p:cNvPr id="5" name="Content Placeholder 4">
                <a:extLst>
                  <a:ext uri="{FF2B5EF4-FFF2-40B4-BE49-F238E27FC236}">
                    <a16:creationId xmlns:a16="http://schemas.microsoft.com/office/drawing/2014/main" id="{8BEC7173-CC13-4514-86D3-572E1AC3F619}"/>
                  </a:ext>
                </a:extLst>
              </p:cNvPr>
              <p:cNvSpPr>
                <a:spLocks noGrp="1"/>
              </p:cNvSpPr>
              <p:nvPr>
                <p:ph sz="half" idx="1"/>
              </p:nvPr>
            </p:nvSpPr>
            <p:spPr/>
            <p:txBody>
              <a:bodyPr>
                <a:normAutofit lnSpcReduction="10000"/>
              </a:bodyPr>
              <a:lstStyle/>
              <a:p>
                <a:r>
                  <a:rPr lang="es-ES"/>
                  <a:t>Dado el diagrama de polos que se muestra, encuentre</a:t>
                </a:r>
                <a:r>
                  <a:rPr lang="es-CR"/>
                  <a:t> </a:t>
                </a:r>
                <a14:m>
                  <m:oMath xmlns:m="http://schemas.openxmlformats.org/officeDocument/2006/math">
                    <m:r>
                      <a:rPr lang="en-CA" i="1" dirty="0">
                        <a:latin typeface="Cambria Math" panose="02040503050406030204" pitchFamily="18" charset="0"/>
                        <a:ea typeface="Cambria Math" panose="02040503050406030204" pitchFamily="18" charset="0"/>
                      </a:rPr>
                      <m:t>𝜁</m:t>
                    </m:r>
                  </m:oMath>
                </a14:m>
                <a:r>
                  <a:rPr lang="es-CR" dirty="0"/>
                  <a:t>, </a:t>
                </a:r>
                <a14:m>
                  <m:oMath xmlns:m="http://schemas.openxmlformats.org/officeDocument/2006/math">
                    <m:sSub>
                      <m:sSubPr>
                        <m:ctrlPr>
                          <a:rPr lang="en-CA" i="1" dirty="0">
                            <a:latin typeface="Cambria Math" panose="02040503050406030204" pitchFamily="18" charset="0"/>
                          </a:rPr>
                        </m:ctrlPr>
                      </m:sSubPr>
                      <m:e>
                        <m:r>
                          <a:rPr lang="en-CA" i="1" dirty="0">
                            <a:latin typeface="Cambria Math" panose="02040503050406030204" pitchFamily="18" charset="0"/>
                            <a:ea typeface="Cambria Math" panose="02040503050406030204" pitchFamily="18" charset="0"/>
                          </a:rPr>
                          <m:t>𝜔</m:t>
                        </m:r>
                      </m:e>
                      <m:sub>
                        <m:r>
                          <a:rPr lang="en-CA" i="1" dirty="0">
                            <a:latin typeface="Cambria Math" panose="02040503050406030204" pitchFamily="18" charset="0"/>
                          </a:rPr>
                          <m:t>𝑛</m:t>
                        </m:r>
                      </m:sub>
                    </m:sSub>
                  </m:oMath>
                </a14:m>
                <a:r>
                  <a:rPr lang="es-CR" dirty="0"/>
                  <a:t>, </a:t>
                </a:r>
                <a14:m>
                  <m:oMath xmlns:m="http://schemas.openxmlformats.org/officeDocument/2006/math">
                    <m:sSub>
                      <m:sSubPr>
                        <m:ctrlPr>
                          <a:rPr lang="en-CA" i="1" dirty="0">
                            <a:latin typeface="Cambria Math" panose="02040503050406030204" pitchFamily="18" charset="0"/>
                          </a:rPr>
                        </m:ctrlPr>
                      </m:sSubPr>
                      <m:e>
                        <m:r>
                          <a:rPr lang="en-CA" i="1" dirty="0">
                            <a:latin typeface="Cambria Math" panose="02040503050406030204" pitchFamily="18" charset="0"/>
                          </a:rPr>
                          <m:t>𝑇</m:t>
                        </m:r>
                      </m:e>
                      <m:sub>
                        <m:r>
                          <a:rPr lang="en-CA" i="1" dirty="0">
                            <a:latin typeface="Cambria Math" panose="02040503050406030204" pitchFamily="18" charset="0"/>
                          </a:rPr>
                          <m:t>𝑝</m:t>
                        </m:r>
                      </m:sub>
                    </m:sSub>
                  </m:oMath>
                </a14:m>
                <a:r>
                  <a:rPr lang="es-CR" dirty="0"/>
                  <a:t>, </a:t>
                </a:r>
                <a14:m>
                  <m:oMath xmlns:m="http://schemas.openxmlformats.org/officeDocument/2006/math">
                    <m:r>
                      <a:rPr lang="en-CA" b="0" i="1" dirty="0" smtClean="0">
                        <a:latin typeface="Cambria Math" panose="02040503050406030204" pitchFamily="18" charset="0"/>
                      </a:rPr>
                      <m:t>%</m:t>
                    </m:r>
                    <m:r>
                      <a:rPr lang="en-CA" b="0" i="1" dirty="0" smtClean="0">
                        <a:latin typeface="Cambria Math" panose="02040503050406030204" pitchFamily="18" charset="0"/>
                      </a:rPr>
                      <m:t>𝑂𝑆</m:t>
                    </m:r>
                  </m:oMath>
                </a14:m>
                <a:r>
                  <a:rPr lang="es-CR" dirty="0"/>
                  <a:t>, and </a:t>
                </a:r>
                <a14:m>
                  <m:oMath xmlns:m="http://schemas.openxmlformats.org/officeDocument/2006/math">
                    <m:sSub>
                      <m:sSubPr>
                        <m:ctrlPr>
                          <a:rPr lang="en-CA" i="1" dirty="0">
                            <a:latin typeface="Cambria Math" panose="02040503050406030204" pitchFamily="18" charset="0"/>
                          </a:rPr>
                        </m:ctrlPr>
                      </m:sSubPr>
                      <m:e>
                        <m:r>
                          <a:rPr lang="en-CA" i="1" dirty="0">
                            <a:latin typeface="Cambria Math" panose="02040503050406030204" pitchFamily="18" charset="0"/>
                          </a:rPr>
                          <m:t>𝑇</m:t>
                        </m:r>
                      </m:e>
                      <m:sub>
                        <m:r>
                          <a:rPr lang="en-CA" b="0" i="1" dirty="0" smtClean="0">
                            <a:latin typeface="Cambria Math" panose="02040503050406030204" pitchFamily="18" charset="0"/>
                          </a:rPr>
                          <m:t>𝑠</m:t>
                        </m:r>
                      </m:sub>
                    </m:sSub>
                  </m:oMath>
                </a14:m>
                <a:endParaRPr lang="es-CR" dirty="0"/>
              </a:p>
              <a:p>
                <a:endParaRPr lang="es-CR" dirty="0"/>
              </a:p>
              <a:p>
                <a14:m>
                  <m:oMath xmlns:m="http://schemas.openxmlformats.org/officeDocument/2006/math">
                    <m:r>
                      <a:rPr lang="en-CA" i="1" dirty="0">
                        <a:latin typeface="Cambria Math" panose="02040503050406030204" pitchFamily="18" charset="0"/>
                        <a:ea typeface="Cambria Math" panose="02040503050406030204" pitchFamily="18" charset="0"/>
                      </a:rPr>
                      <m:t>𝜁</m:t>
                    </m:r>
                    <m:r>
                      <a:rPr lang="en-CA" b="0" i="1" dirty="0" smtClean="0">
                        <a:latin typeface="Cambria Math" panose="02040503050406030204" pitchFamily="18" charset="0"/>
                        <a:ea typeface="Cambria Math" panose="02040503050406030204" pitchFamily="18" charset="0"/>
                      </a:rPr>
                      <m:t>=0.394</m:t>
                    </m:r>
                  </m:oMath>
                </a14:m>
                <a:endParaRPr lang="en-CA" b="0" dirty="0">
                  <a:ea typeface="Cambria Math" panose="02040503050406030204" pitchFamily="18" charset="0"/>
                </a:endParaRPr>
              </a:p>
              <a:p>
                <a14:m>
                  <m:oMath xmlns:m="http://schemas.openxmlformats.org/officeDocument/2006/math">
                    <m:sSub>
                      <m:sSubPr>
                        <m:ctrlPr>
                          <a:rPr lang="en-CA" i="1" dirty="0">
                            <a:latin typeface="Cambria Math" panose="02040503050406030204" pitchFamily="18" charset="0"/>
                          </a:rPr>
                        </m:ctrlPr>
                      </m:sSubPr>
                      <m:e>
                        <m:r>
                          <a:rPr lang="en-CA" i="1" dirty="0">
                            <a:latin typeface="Cambria Math" panose="02040503050406030204" pitchFamily="18" charset="0"/>
                            <a:ea typeface="Cambria Math" panose="02040503050406030204" pitchFamily="18" charset="0"/>
                          </a:rPr>
                          <m:t>𝜔</m:t>
                        </m:r>
                      </m:e>
                      <m:sub>
                        <m:r>
                          <a:rPr lang="en-CA" i="1" dirty="0">
                            <a:latin typeface="Cambria Math" panose="02040503050406030204" pitchFamily="18" charset="0"/>
                          </a:rPr>
                          <m:t>𝑛</m:t>
                        </m:r>
                      </m:sub>
                    </m:sSub>
                    <m:r>
                      <a:rPr lang="en-CA" b="0" i="1" dirty="0" smtClean="0">
                        <a:latin typeface="Cambria Math" panose="02040503050406030204" pitchFamily="18" charset="0"/>
                      </a:rPr>
                      <m:t>=7.616</m:t>
                    </m:r>
                  </m:oMath>
                </a14:m>
                <a:endParaRPr lang="en-CA" b="0" dirty="0"/>
              </a:p>
              <a:p>
                <a14:m>
                  <m:oMath xmlns:m="http://schemas.openxmlformats.org/officeDocument/2006/math">
                    <m:sSub>
                      <m:sSubPr>
                        <m:ctrlPr>
                          <a:rPr lang="en-CA" i="1" dirty="0">
                            <a:latin typeface="Cambria Math" panose="02040503050406030204" pitchFamily="18" charset="0"/>
                          </a:rPr>
                        </m:ctrlPr>
                      </m:sSubPr>
                      <m:e>
                        <m:r>
                          <a:rPr lang="en-CA" i="1" dirty="0">
                            <a:latin typeface="Cambria Math" panose="02040503050406030204" pitchFamily="18" charset="0"/>
                          </a:rPr>
                          <m:t>𝑇</m:t>
                        </m:r>
                      </m:e>
                      <m:sub>
                        <m:r>
                          <a:rPr lang="en-CA" i="1" dirty="0">
                            <a:latin typeface="Cambria Math" panose="02040503050406030204" pitchFamily="18" charset="0"/>
                          </a:rPr>
                          <m:t>𝑝</m:t>
                        </m:r>
                      </m:sub>
                    </m:sSub>
                    <m:r>
                      <a:rPr lang="en-CA" b="0" i="1" dirty="0" smtClean="0">
                        <a:latin typeface="Cambria Math" panose="02040503050406030204" pitchFamily="18" charset="0"/>
                      </a:rPr>
                      <m:t>=0.449 </m:t>
                    </m:r>
                    <m:r>
                      <a:rPr lang="en-CA" b="0" i="1" dirty="0" smtClean="0">
                        <a:latin typeface="Cambria Math" panose="02040503050406030204" pitchFamily="18" charset="0"/>
                      </a:rPr>
                      <m:t>𝑠</m:t>
                    </m:r>
                  </m:oMath>
                </a14:m>
                <a:endParaRPr lang="en-CA" b="0" dirty="0"/>
              </a:p>
              <a:p>
                <a14:m>
                  <m:oMath xmlns:m="http://schemas.openxmlformats.org/officeDocument/2006/math">
                    <m:r>
                      <a:rPr lang="en-CA" i="1" dirty="0">
                        <a:latin typeface="Cambria Math" panose="02040503050406030204" pitchFamily="18" charset="0"/>
                      </a:rPr>
                      <m:t>%</m:t>
                    </m:r>
                    <m:r>
                      <a:rPr lang="en-CA" i="1" dirty="0">
                        <a:latin typeface="Cambria Math" panose="02040503050406030204" pitchFamily="18" charset="0"/>
                      </a:rPr>
                      <m:t>𝑂𝑆</m:t>
                    </m:r>
                    <m:r>
                      <a:rPr lang="en-CA" b="0" i="1" dirty="0" smtClean="0">
                        <a:latin typeface="Cambria Math" panose="02040503050406030204" pitchFamily="18" charset="0"/>
                      </a:rPr>
                      <m:t>=26%</m:t>
                    </m:r>
                  </m:oMath>
                </a14:m>
                <a:endParaRPr lang="en-CA" b="0" dirty="0"/>
              </a:p>
              <a:p>
                <a14:m>
                  <m:oMath xmlns:m="http://schemas.openxmlformats.org/officeDocument/2006/math">
                    <m:sSub>
                      <m:sSubPr>
                        <m:ctrlPr>
                          <a:rPr lang="en-CA" i="1" dirty="0">
                            <a:latin typeface="Cambria Math" panose="02040503050406030204" pitchFamily="18" charset="0"/>
                          </a:rPr>
                        </m:ctrlPr>
                      </m:sSubPr>
                      <m:e>
                        <m:r>
                          <a:rPr lang="en-CA" i="1" dirty="0">
                            <a:latin typeface="Cambria Math" panose="02040503050406030204" pitchFamily="18" charset="0"/>
                          </a:rPr>
                          <m:t>𝑇</m:t>
                        </m:r>
                      </m:e>
                      <m:sub>
                        <m:r>
                          <a:rPr lang="en-CA" i="1" dirty="0">
                            <a:latin typeface="Cambria Math" panose="02040503050406030204" pitchFamily="18" charset="0"/>
                          </a:rPr>
                          <m:t>𝑠</m:t>
                        </m:r>
                      </m:sub>
                    </m:sSub>
                    <m:r>
                      <a:rPr lang="en-CA" b="0" i="1" dirty="0" smtClean="0">
                        <a:latin typeface="Cambria Math" panose="02040503050406030204" pitchFamily="18" charset="0"/>
                      </a:rPr>
                      <m:t>=1.333 </m:t>
                    </m:r>
                    <m:r>
                      <a:rPr lang="en-CA" b="0" i="1" dirty="0" smtClean="0">
                        <a:latin typeface="Cambria Math" panose="02040503050406030204" pitchFamily="18" charset="0"/>
                      </a:rPr>
                      <m:t>𝑠</m:t>
                    </m:r>
                  </m:oMath>
                </a14:m>
                <a:endParaRPr lang="es-CR" dirty="0"/>
              </a:p>
            </p:txBody>
          </p:sp>
        </mc:Choice>
        <mc:Fallback>
          <p:sp>
            <p:nvSpPr>
              <p:cNvPr id="5" name="Content Placeholder 4">
                <a:extLst>
                  <a:ext uri="{FF2B5EF4-FFF2-40B4-BE49-F238E27FC236}">
                    <a16:creationId xmlns:a16="http://schemas.microsoft.com/office/drawing/2014/main" id="{8BEC7173-CC13-4514-86D3-572E1AC3F619}"/>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7" name="Content Placeholder 6">
            <a:extLst>
              <a:ext uri="{FF2B5EF4-FFF2-40B4-BE49-F238E27FC236}">
                <a16:creationId xmlns:a16="http://schemas.microsoft.com/office/drawing/2014/main" id="{E4007A6E-EAB2-4029-B441-9345959CA6B8}"/>
              </a:ext>
            </a:extLst>
          </p:cNvPr>
          <p:cNvPicPr>
            <a:picLocks noGrp="1" noChangeAspect="1"/>
          </p:cNvPicPr>
          <p:nvPr>
            <p:ph sz="half" idx="2"/>
          </p:nvPr>
        </p:nvPicPr>
        <p:blipFill>
          <a:blip r:embed="rId3"/>
          <a:stretch>
            <a:fillRect/>
          </a:stretch>
        </p:blipFill>
        <p:spPr>
          <a:xfrm>
            <a:off x="7075118" y="1825625"/>
            <a:ext cx="3523401" cy="4351338"/>
          </a:xfrm>
          <a:prstGeom prst="rect">
            <a:avLst/>
          </a:prstGeom>
        </p:spPr>
      </p:pic>
    </p:spTree>
    <p:extLst>
      <p:ext uri="{BB962C8B-B14F-4D97-AF65-F5344CB8AC3E}">
        <p14:creationId xmlns:p14="http://schemas.microsoft.com/office/powerpoint/2010/main" val="20017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Ceros de la Función de Transferencia</a:t>
            </a:r>
            <a:endParaRPr lang="es-CR" dirty="0"/>
          </a:p>
        </p:txBody>
      </p:sp>
      <p:sp>
        <p:nvSpPr>
          <p:cNvPr id="3" name="Content Placeholder 2">
            <a:extLst>
              <a:ext uri="{FF2B5EF4-FFF2-40B4-BE49-F238E27FC236}">
                <a16:creationId xmlns:a16="http://schemas.microsoft.com/office/drawing/2014/main" id="{10DB464A-565E-40A7-90A6-35A41097C0D0}"/>
              </a:ext>
            </a:extLst>
          </p:cNvPr>
          <p:cNvSpPr>
            <a:spLocks noGrp="1"/>
          </p:cNvSpPr>
          <p:nvPr>
            <p:ph idx="1"/>
          </p:nvPr>
        </p:nvSpPr>
        <p:spPr/>
        <p:txBody>
          <a:bodyPr/>
          <a:lstStyle/>
          <a:p>
            <a:r>
              <a:rPr lang="es-ES" dirty="0"/>
              <a:t>Los polos de una función de transferencia son:</a:t>
            </a:r>
          </a:p>
          <a:p>
            <a:endParaRPr lang="es-CR" dirty="0"/>
          </a:p>
          <a:p>
            <a:pPr marL="914400" lvl="1" indent="-457200">
              <a:buFont typeface="+mj-lt"/>
              <a:buAutoNum type="arabicPeriod"/>
            </a:pPr>
            <a:r>
              <a:rPr lang="es-ES" dirty="0"/>
              <a:t>Los valores de la variable de la transformada de Laplace s que hacen que la función de transferencia se convierta en cero, o</a:t>
            </a:r>
          </a:p>
          <a:p>
            <a:pPr marL="914400" lvl="1" indent="-457200">
              <a:buFont typeface="+mj-lt"/>
              <a:buAutoNum type="arabicPeriod"/>
            </a:pPr>
            <a:endParaRPr lang="es-CR" dirty="0"/>
          </a:p>
          <a:p>
            <a:pPr marL="914400" lvl="1" indent="-457200">
              <a:buFont typeface="+mj-lt"/>
              <a:buAutoNum type="arabicPeriod"/>
            </a:pPr>
            <a:r>
              <a:rPr lang="es-ES" dirty="0"/>
              <a:t>Cualquier raíz del numerador de la función de transferencia que sea común a las raíces del denominador</a:t>
            </a:r>
            <a:endParaRPr lang="es-CR" dirty="0"/>
          </a:p>
        </p:txBody>
      </p:sp>
    </p:spTree>
    <p:extLst>
      <p:ext uri="{BB962C8B-B14F-4D97-AF65-F5344CB8AC3E}">
        <p14:creationId xmlns:p14="http://schemas.microsoft.com/office/powerpoint/2010/main" val="3920340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a:bodyPr>
          <a:lstStyle/>
          <a:p>
            <a:r>
              <a:rPr lang="es-ES" dirty="0"/>
              <a:t>Ceros de la Función de Transferencia</a:t>
            </a:r>
            <a:endParaRPr lang="es-CR" dirty="0"/>
          </a:p>
        </p:txBody>
      </p:sp>
      <p:sp>
        <p:nvSpPr>
          <p:cNvPr id="3" name="Content Placeholder 2">
            <a:extLst>
              <a:ext uri="{FF2B5EF4-FFF2-40B4-BE49-F238E27FC236}">
                <a16:creationId xmlns:a16="http://schemas.microsoft.com/office/drawing/2014/main" id="{10DB464A-565E-40A7-90A6-35A41097C0D0}"/>
              </a:ext>
            </a:extLst>
          </p:cNvPr>
          <p:cNvSpPr>
            <a:spLocks noGrp="1"/>
          </p:cNvSpPr>
          <p:nvPr>
            <p:ph idx="1"/>
          </p:nvPr>
        </p:nvSpPr>
        <p:spPr/>
        <p:txBody>
          <a:bodyPr/>
          <a:lstStyle/>
          <a:p>
            <a:r>
              <a:rPr lang="es-ES" dirty="0"/>
              <a:t>Los ceros de la función de transferencia generalmente satisfacen la parte 1</a:t>
            </a:r>
            <a:endParaRPr lang="es-CR" dirty="0"/>
          </a:p>
          <a:p>
            <a:pPr lvl="1"/>
            <a:r>
              <a:rPr lang="es-ES" dirty="0"/>
              <a:t>Raíces del polinomio característico en el numerador</a:t>
            </a:r>
            <a:endParaRPr lang="es-CR" dirty="0"/>
          </a:p>
          <a:p>
            <a:pPr lvl="1"/>
            <a:endParaRPr lang="es-CR" dirty="0"/>
          </a:p>
          <a:p>
            <a:r>
              <a:rPr lang="es-ES" dirty="0"/>
              <a:t>Si un factor del numerador puede ser cancelado por el mismo factor en el denominador, la raíz de ese factor ya no hace que la función de transferencia sea cero, pero aún se considera que es un polo del sistema, por lo tanto, la parte 2</a:t>
            </a:r>
            <a:endParaRPr lang="es-CR" dirty="0"/>
          </a:p>
        </p:txBody>
      </p:sp>
    </p:spTree>
    <p:extLst>
      <p:ext uri="{BB962C8B-B14F-4D97-AF65-F5344CB8AC3E}">
        <p14:creationId xmlns:p14="http://schemas.microsoft.com/office/powerpoint/2010/main" val="1838871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11B434-6104-4B1F-810A-A588A0C70B26}"/>
              </a:ext>
            </a:extLst>
          </p:cNvPr>
          <p:cNvSpPr>
            <a:spLocks noGrp="1"/>
          </p:cNvSpPr>
          <p:nvPr>
            <p:ph type="ctrTitle"/>
          </p:nvPr>
        </p:nvSpPr>
        <p:spPr/>
        <p:txBody>
          <a:bodyPr>
            <a:normAutofit/>
          </a:bodyPr>
          <a:lstStyle/>
          <a:p>
            <a:r>
              <a:rPr lang="es-CR" sz="7200" dirty="0"/>
              <a:t>Sistemas de Primer Orden</a:t>
            </a:r>
          </a:p>
        </p:txBody>
      </p:sp>
      <p:sp>
        <p:nvSpPr>
          <p:cNvPr id="5" name="Subtitle 4">
            <a:extLst>
              <a:ext uri="{FF2B5EF4-FFF2-40B4-BE49-F238E27FC236}">
                <a16:creationId xmlns:a16="http://schemas.microsoft.com/office/drawing/2014/main" id="{54B49B25-78D2-4E67-B768-DFF81F8E34BC}"/>
              </a:ext>
            </a:extLst>
          </p:cNvPr>
          <p:cNvSpPr>
            <a:spLocks noGrp="1"/>
          </p:cNvSpPr>
          <p:nvPr>
            <p:ph type="subTitle" idx="1"/>
          </p:nvPr>
        </p:nvSpPr>
        <p:spPr/>
        <p:txBody>
          <a:bodyPr/>
          <a:lstStyle/>
          <a:p>
            <a:r>
              <a:rPr lang="es-CR" dirty="0"/>
              <a:t>Respuesta en el Tiempo</a:t>
            </a:r>
          </a:p>
        </p:txBody>
      </p:sp>
    </p:spTree>
    <p:extLst>
      <p:ext uri="{BB962C8B-B14F-4D97-AF65-F5344CB8AC3E}">
        <p14:creationId xmlns:p14="http://schemas.microsoft.com/office/powerpoint/2010/main" val="2731652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fontScale="90000"/>
          </a:bodyPr>
          <a:lstStyle/>
          <a:p>
            <a:r>
              <a:rPr lang="es-ES" dirty="0"/>
              <a:t>Polos y Ceros de Sistemas de Primer Orden</a:t>
            </a:r>
            <a:endParaRPr lang="es-CR"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EFDA2564-2B4A-45AB-B1BE-3B6D7B6F9C4C}"/>
                  </a:ext>
                </a:extLst>
              </p:cNvPr>
              <p:cNvSpPr>
                <a:spLocks noGrp="1"/>
              </p:cNvSpPr>
              <p:nvPr>
                <p:ph sz="half" idx="1"/>
              </p:nvPr>
            </p:nvSpPr>
            <p:spPr/>
            <p:txBody>
              <a:bodyPr>
                <a:normAutofit fontScale="92500" lnSpcReduction="10000"/>
              </a:bodyPr>
              <a:lstStyle/>
              <a:p>
                <a:r>
                  <a:rPr lang="es-ES" dirty="0"/>
                  <a:t>Dada la función de transferencia</a:t>
                </a:r>
                <a:endParaRPr lang="es-CR" dirty="0"/>
              </a:p>
              <a:p>
                <a:endParaRPr lang="en-CA"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CA" i="1">
                          <a:latin typeface="Cambria Math" panose="02040503050406030204" pitchFamily="18" charset="0"/>
                        </a:rPr>
                        <m:t>𝐺</m:t>
                      </m:r>
                      <m:d>
                        <m:dPr>
                          <m:ctrlPr>
                            <a:rPr lang="en-CA" i="1">
                              <a:latin typeface="Cambria Math" panose="02040503050406030204" pitchFamily="18" charset="0"/>
                            </a:rPr>
                          </m:ctrlPr>
                        </m:dPr>
                        <m:e>
                          <m:r>
                            <a:rPr lang="en-CA" i="1">
                              <a:latin typeface="Cambria Math" panose="02040503050406030204" pitchFamily="18" charset="0"/>
                            </a:rPr>
                            <m:t>𝑠</m:t>
                          </m:r>
                        </m:e>
                      </m:d>
                      <m:r>
                        <a:rPr lang="en-CA" i="1">
                          <a:latin typeface="Cambria Math" panose="02040503050406030204" pitchFamily="18" charset="0"/>
                        </a:rPr>
                        <m:t>=</m:t>
                      </m:r>
                      <m:f>
                        <m:fPr>
                          <m:ctrlPr>
                            <a:rPr lang="en-CA" i="1">
                              <a:latin typeface="Cambria Math" panose="02040503050406030204" pitchFamily="18" charset="0"/>
                            </a:rPr>
                          </m:ctrlPr>
                        </m:fPr>
                        <m:num>
                          <m:d>
                            <m:dPr>
                              <m:ctrlPr>
                                <a:rPr lang="en-CA" i="1">
                                  <a:latin typeface="Cambria Math" panose="02040503050406030204" pitchFamily="18" charset="0"/>
                                </a:rPr>
                              </m:ctrlPr>
                            </m:dPr>
                            <m:e>
                              <m:r>
                                <a:rPr lang="en-CA" i="1">
                                  <a:latin typeface="Cambria Math" panose="02040503050406030204" pitchFamily="18" charset="0"/>
                                </a:rPr>
                                <m:t>𝑠</m:t>
                              </m:r>
                              <m:r>
                                <a:rPr lang="en-CA" i="1">
                                  <a:latin typeface="Cambria Math" panose="02040503050406030204" pitchFamily="18" charset="0"/>
                                </a:rPr>
                                <m:t>+2</m:t>
                              </m:r>
                            </m:e>
                          </m:d>
                        </m:num>
                        <m:den>
                          <m:d>
                            <m:dPr>
                              <m:ctrlPr>
                                <a:rPr lang="en-CA" i="1">
                                  <a:latin typeface="Cambria Math" panose="02040503050406030204" pitchFamily="18" charset="0"/>
                                </a:rPr>
                              </m:ctrlPr>
                            </m:dPr>
                            <m:e>
                              <m:r>
                                <a:rPr lang="en-CA" i="1">
                                  <a:latin typeface="Cambria Math" panose="02040503050406030204" pitchFamily="18" charset="0"/>
                                </a:rPr>
                                <m:t>𝑠</m:t>
                              </m:r>
                              <m:r>
                                <a:rPr lang="en-CA" i="1">
                                  <a:latin typeface="Cambria Math" panose="02040503050406030204" pitchFamily="18" charset="0"/>
                                </a:rPr>
                                <m:t>+5</m:t>
                              </m:r>
                            </m:e>
                          </m:d>
                        </m:den>
                      </m:f>
                    </m:oMath>
                  </m:oMathPara>
                </a14:m>
                <a:endParaRPr lang="es-CR" dirty="0"/>
              </a:p>
              <a:p>
                <a:pPr marL="0" indent="0">
                  <a:buNone/>
                </a:pPr>
                <a:endParaRPr lang="es-CR" dirty="0"/>
              </a:p>
              <a:p>
                <a:pPr lvl="1"/>
                <a:r>
                  <a:rPr lang="es-CR" dirty="0"/>
                  <a:t>Existe un polo en </a:t>
                </a:r>
                <a14:m>
                  <m:oMath xmlns:m="http://schemas.openxmlformats.org/officeDocument/2006/math">
                    <m:r>
                      <a:rPr lang="en-CA" b="0" i="1" smtClean="0">
                        <a:latin typeface="Cambria Math" panose="02040503050406030204" pitchFamily="18" charset="0"/>
                      </a:rPr>
                      <m:t>𝑠</m:t>
                    </m:r>
                    <m:r>
                      <a:rPr lang="en-CA" b="0" i="1" smtClean="0">
                        <a:latin typeface="Cambria Math" panose="02040503050406030204" pitchFamily="18" charset="0"/>
                      </a:rPr>
                      <m:t>=−5</m:t>
                    </m:r>
                  </m:oMath>
                </a14:m>
                <a:endParaRPr lang="es-CR" dirty="0"/>
              </a:p>
              <a:p>
                <a:pPr lvl="1"/>
                <a:r>
                  <a:rPr lang="es-CR" dirty="0"/>
                  <a:t>Existe un cero en </a:t>
                </a:r>
                <a14:m>
                  <m:oMath xmlns:m="http://schemas.openxmlformats.org/officeDocument/2006/math">
                    <m:r>
                      <a:rPr lang="en-CA" i="1">
                        <a:latin typeface="Cambria Math" panose="02040503050406030204" pitchFamily="18" charset="0"/>
                      </a:rPr>
                      <m:t>𝑠</m:t>
                    </m:r>
                    <m:r>
                      <a:rPr lang="en-CA" i="1">
                        <a:latin typeface="Cambria Math" panose="02040503050406030204" pitchFamily="18" charset="0"/>
                      </a:rPr>
                      <m:t>=−2</m:t>
                    </m:r>
                  </m:oMath>
                </a14:m>
                <a:r>
                  <a:rPr lang="es-CR" dirty="0"/>
                  <a:t> </a:t>
                </a:r>
              </a:p>
            </p:txBody>
          </p:sp>
        </mc:Choice>
        <mc:Fallback xmlns="">
          <p:sp>
            <p:nvSpPr>
              <p:cNvPr id="4" name="Content Placeholder 3">
                <a:extLst>
                  <a:ext uri="{FF2B5EF4-FFF2-40B4-BE49-F238E27FC236}">
                    <a16:creationId xmlns:a16="http://schemas.microsoft.com/office/drawing/2014/main" id="{EFDA2564-2B4A-45AB-B1BE-3B6D7B6F9C4C}"/>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8F5D07D2-D3C0-4BDB-8F70-68F9ED9984D9}"/>
                  </a:ext>
                </a:extLst>
              </p:cNvPr>
              <p:cNvSpPr>
                <a:spLocks noGrp="1"/>
              </p:cNvSpPr>
              <p:nvPr>
                <p:ph sz="half" idx="2"/>
              </p:nvPr>
            </p:nvSpPr>
            <p:spPr/>
            <p:txBody>
              <a:bodyPr>
                <a:normAutofit fontScale="92500" lnSpcReduction="10000"/>
              </a:bodyPr>
              <a:lstStyle/>
              <a:p>
                <a:r>
                  <a:rPr lang="es-ES" dirty="0"/>
                  <a:t>Encontrando la respuesta al escalón unitario:</a:t>
                </a:r>
                <a:endParaRPr lang="es-CR" dirty="0"/>
              </a:p>
              <a:p>
                <a:pPr marL="0" indent="0">
                  <a:buNone/>
                </a:pPr>
                <a:endParaRPr lang="en-CA"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𝐶</m:t>
                      </m:r>
                      <m:d>
                        <m:dPr>
                          <m:ctrlPr>
                            <a:rPr lang="en-CA" b="0" i="1" smtClean="0">
                              <a:latin typeface="Cambria Math" panose="02040503050406030204" pitchFamily="18" charset="0"/>
                            </a:rPr>
                          </m:ctrlPr>
                        </m:dPr>
                        <m:e>
                          <m:r>
                            <a:rPr lang="en-CA" b="0" i="1" smtClean="0">
                              <a:latin typeface="Cambria Math" panose="02040503050406030204" pitchFamily="18" charset="0"/>
                            </a:rPr>
                            <m:t>𝑠</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1</m:t>
                          </m:r>
                        </m:num>
                        <m:den>
                          <m:r>
                            <a:rPr lang="en-CA" b="0" i="1" smtClean="0">
                              <a:latin typeface="Cambria Math" panose="02040503050406030204" pitchFamily="18" charset="0"/>
                            </a:rPr>
                            <m:t>𝑠</m:t>
                          </m:r>
                        </m:den>
                      </m:f>
                      <m:f>
                        <m:fPr>
                          <m:ctrlPr>
                            <a:rPr lang="en-CA" b="0" i="1" smtClean="0">
                              <a:latin typeface="Cambria Math" panose="02040503050406030204" pitchFamily="18" charset="0"/>
                            </a:rPr>
                          </m:ctrlPr>
                        </m:fPr>
                        <m:num>
                          <m:d>
                            <m:dPr>
                              <m:ctrlPr>
                                <a:rPr lang="en-CA" b="0"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+2</m:t>
                              </m:r>
                            </m:e>
                          </m:d>
                        </m:num>
                        <m:den>
                          <m:d>
                            <m:dPr>
                              <m:ctrlPr>
                                <a:rPr lang="en-CA" b="0" i="1" smtClean="0">
                                  <a:latin typeface="Cambria Math" panose="02040503050406030204" pitchFamily="18" charset="0"/>
                                </a:rPr>
                              </m:ctrlPr>
                            </m:dPr>
                            <m:e>
                              <m:r>
                                <a:rPr lang="en-CA" b="0" i="1" smtClean="0">
                                  <a:latin typeface="Cambria Math" panose="02040503050406030204" pitchFamily="18" charset="0"/>
                                </a:rPr>
                                <m:t>𝑠</m:t>
                              </m:r>
                              <m:r>
                                <a:rPr lang="en-CA" b="0" i="1" smtClean="0">
                                  <a:latin typeface="Cambria Math" panose="02040503050406030204" pitchFamily="18" charset="0"/>
                                </a:rPr>
                                <m:t>+5</m:t>
                              </m:r>
                            </m:e>
                          </m:d>
                        </m:den>
                      </m:f>
                    </m:oMath>
                  </m:oMathPara>
                </a14:m>
                <a:endParaRPr lang="en-CA" b="0"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i="1">
                          <a:latin typeface="Cambria Math" panose="02040503050406030204" pitchFamily="18" charset="0"/>
                        </a:rPr>
                        <m:t>=</m:t>
                      </m:r>
                      <m:f>
                        <m:fPr>
                          <m:ctrlPr>
                            <a:rPr lang="en-CA" i="1">
                              <a:latin typeface="Cambria Math" panose="02040503050406030204" pitchFamily="18" charset="0"/>
                            </a:rPr>
                          </m:ctrlPr>
                        </m:fPr>
                        <m:num>
                          <m:f>
                            <m:fPr>
                              <m:type m:val="skw"/>
                              <m:ctrlPr>
                                <a:rPr lang="en-CA" i="1" smtClean="0">
                                  <a:latin typeface="Cambria Math" panose="02040503050406030204" pitchFamily="18" charset="0"/>
                                </a:rPr>
                              </m:ctrlPr>
                            </m:fPr>
                            <m:num>
                              <m:r>
                                <a:rPr lang="en-CA" b="0" i="1" smtClean="0">
                                  <a:latin typeface="Cambria Math" panose="02040503050406030204" pitchFamily="18" charset="0"/>
                                </a:rPr>
                                <m:t>2</m:t>
                              </m:r>
                            </m:num>
                            <m:den>
                              <m:r>
                                <a:rPr lang="en-CA" b="0" i="1" smtClean="0">
                                  <a:latin typeface="Cambria Math" panose="02040503050406030204" pitchFamily="18" charset="0"/>
                                </a:rPr>
                                <m:t>5</m:t>
                              </m:r>
                            </m:den>
                          </m:f>
                        </m:num>
                        <m:den>
                          <m:r>
                            <a:rPr lang="en-CA" i="1">
                              <a:latin typeface="Cambria Math" panose="02040503050406030204" pitchFamily="18" charset="0"/>
                            </a:rPr>
                            <m:t>𝑠</m:t>
                          </m:r>
                        </m:den>
                      </m:f>
                      <m:r>
                        <a:rPr lang="en-CA" b="0" i="1" smtClean="0">
                          <a:latin typeface="Cambria Math" panose="02040503050406030204" pitchFamily="18" charset="0"/>
                        </a:rPr>
                        <m:t>+</m:t>
                      </m:r>
                      <m:f>
                        <m:fPr>
                          <m:ctrlPr>
                            <a:rPr lang="en-CA" b="0" i="1" smtClean="0">
                              <a:latin typeface="Cambria Math" panose="02040503050406030204" pitchFamily="18" charset="0"/>
                            </a:rPr>
                          </m:ctrlPr>
                        </m:fPr>
                        <m:num>
                          <m:f>
                            <m:fPr>
                              <m:type m:val="skw"/>
                              <m:ctrlPr>
                                <a:rPr lang="en-CA" b="0" i="1" smtClean="0">
                                  <a:latin typeface="Cambria Math" panose="02040503050406030204" pitchFamily="18" charset="0"/>
                                </a:rPr>
                              </m:ctrlPr>
                            </m:fPr>
                            <m:num>
                              <m:r>
                                <a:rPr lang="en-CA" b="0" i="1" smtClean="0">
                                  <a:latin typeface="Cambria Math" panose="02040503050406030204" pitchFamily="18" charset="0"/>
                                </a:rPr>
                                <m:t>3</m:t>
                              </m:r>
                            </m:num>
                            <m:den>
                              <m:r>
                                <a:rPr lang="en-CA" b="0" i="1" smtClean="0">
                                  <a:latin typeface="Cambria Math" panose="02040503050406030204" pitchFamily="18" charset="0"/>
                                </a:rPr>
                                <m:t>5</m:t>
                              </m:r>
                            </m:den>
                          </m:f>
                        </m:num>
                        <m:den>
                          <m:r>
                            <a:rPr lang="en-CA" b="0" i="1" smtClean="0">
                              <a:latin typeface="Cambria Math" panose="02040503050406030204" pitchFamily="18" charset="0"/>
                            </a:rPr>
                            <m:t>𝑠</m:t>
                          </m:r>
                          <m:r>
                            <a:rPr lang="en-CA" b="0" i="1" smtClean="0">
                              <a:latin typeface="Cambria Math" panose="02040503050406030204" pitchFamily="18" charset="0"/>
                            </a:rPr>
                            <m:t>+5</m:t>
                          </m:r>
                        </m:den>
                      </m:f>
                    </m:oMath>
                  </m:oMathPara>
                </a14:m>
                <a:endParaRPr lang="es-CR" dirty="0"/>
              </a:p>
              <a:p>
                <a:pPr marL="0" indent="0">
                  <a:buNone/>
                </a:pPr>
                <a:endParaRPr lang="es-CR" dirty="0"/>
              </a:p>
              <a:p>
                <a:pPr marL="0" indent="0">
                  <a:buNone/>
                </a:pPr>
                <a14:m>
                  <m:oMathPara xmlns:m="http://schemas.openxmlformats.org/officeDocument/2006/math">
                    <m:oMathParaPr>
                      <m:jc m:val="centerGroup"/>
                    </m:oMathParaPr>
                    <m:oMath xmlns:m="http://schemas.openxmlformats.org/officeDocument/2006/math">
                      <m:r>
                        <a:rPr lang="en-CA" b="0" i="1" smtClean="0">
                          <a:latin typeface="Cambria Math" panose="02040503050406030204" pitchFamily="18" charset="0"/>
                        </a:rPr>
                        <m:t>𝑐</m:t>
                      </m:r>
                      <m:d>
                        <m:dPr>
                          <m:ctrlPr>
                            <a:rPr lang="en-CA" b="0" i="1" smtClean="0">
                              <a:latin typeface="Cambria Math" panose="02040503050406030204" pitchFamily="18" charset="0"/>
                            </a:rPr>
                          </m:ctrlPr>
                        </m:dPr>
                        <m:e>
                          <m:r>
                            <a:rPr lang="en-CA" b="0" i="1" smtClean="0">
                              <a:latin typeface="Cambria Math" panose="02040503050406030204" pitchFamily="18" charset="0"/>
                            </a:rPr>
                            <m:t>𝑡</m:t>
                          </m:r>
                        </m:e>
                      </m:d>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2</m:t>
                          </m:r>
                        </m:num>
                        <m:den>
                          <m:r>
                            <a:rPr lang="en-CA" b="0" i="1" smtClean="0">
                              <a:latin typeface="Cambria Math" panose="02040503050406030204" pitchFamily="18" charset="0"/>
                            </a:rPr>
                            <m:t>5</m:t>
                          </m:r>
                        </m:den>
                      </m:f>
                      <m:r>
                        <a:rPr lang="en-CA" b="0" i="1" smtClean="0">
                          <a:latin typeface="Cambria Math" panose="02040503050406030204" pitchFamily="18" charset="0"/>
                        </a:rPr>
                        <m:t>+</m:t>
                      </m:r>
                      <m:f>
                        <m:fPr>
                          <m:ctrlPr>
                            <a:rPr lang="en-CA" b="0" i="1" smtClean="0">
                              <a:latin typeface="Cambria Math" panose="02040503050406030204" pitchFamily="18" charset="0"/>
                            </a:rPr>
                          </m:ctrlPr>
                        </m:fPr>
                        <m:num>
                          <m:r>
                            <a:rPr lang="en-CA" b="0" i="1" smtClean="0">
                              <a:latin typeface="Cambria Math" panose="02040503050406030204" pitchFamily="18" charset="0"/>
                            </a:rPr>
                            <m:t>3</m:t>
                          </m:r>
                        </m:num>
                        <m:den>
                          <m:r>
                            <a:rPr lang="en-CA" b="0" i="1" smtClean="0">
                              <a:latin typeface="Cambria Math" panose="02040503050406030204" pitchFamily="18" charset="0"/>
                            </a:rPr>
                            <m:t>5</m:t>
                          </m:r>
                        </m:den>
                      </m:f>
                      <m:sSup>
                        <m:sSupPr>
                          <m:ctrlPr>
                            <a:rPr lang="en-CA" b="0" i="1" smtClean="0">
                              <a:latin typeface="Cambria Math" panose="02040503050406030204" pitchFamily="18" charset="0"/>
                            </a:rPr>
                          </m:ctrlPr>
                        </m:sSupPr>
                        <m:e>
                          <m:r>
                            <a:rPr lang="en-CA" b="0" i="1" smtClean="0">
                              <a:latin typeface="Cambria Math" panose="02040503050406030204" pitchFamily="18" charset="0"/>
                            </a:rPr>
                            <m:t>𝑒</m:t>
                          </m:r>
                        </m:e>
                        <m:sup>
                          <m:r>
                            <a:rPr lang="en-CA" b="0" i="1" smtClean="0">
                              <a:latin typeface="Cambria Math" panose="02040503050406030204" pitchFamily="18" charset="0"/>
                            </a:rPr>
                            <m:t>−5</m:t>
                          </m:r>
                          <m:r>
                            <a:rPr lang="en-CA" b="0" i="1" smtClean="0">
                              <a:latin typeface="Cambria Math" panose="02040503050406030204" pitchFamily="18" charset="0"/>
                            </a:rPr>
                            <m:t>𝑡</m:t>
                          </m:r>
                        </m:sup>
                      </m:sSup>
                    </m:oMath>
                  </m:oMathPara>
                </a14:m>
                <a:endParaRPr lang="es-CR" dirty="0"/>
              </a:p>
              <a:p>
                <a:pPr marL="0" indent="0">
                  <a:buNone/>
                </a:pPr>
                <a:endParaRPr lang="es-CR" dirty="0"/>
              </a:p>
            </p:txBody>
          </p:sp>
        </mc:Choice>
        <mc:Fallback xmlns="">
          <p:sp>
            <p:nvSpPr>
              <p:cNvPr id="5" name="Content Placeholder 4">
                <a:extLst>
                  <a:ext uri="{FF2B5EF4-FFF2-40B4-BE49-F238E27FC236}">
                    <a16:creationId xmlns:a16="http://schemas.microsoft.com/office/drawing/2014/main" id="{8F5D07D2-D3C0-4BDB-8F70-68F9ED9984D9}"/>
                  </a:ext>
                </a:extLst>
              </p:cNvPr>
              <p:cNvSpPr>
                <a:spLocks noGrp="1" noRot="1" noChangeAspect="1" noMove="1" noResize="1" noEditPoints="1" noAdjustHandles="1" noChangeArrowheads="1" noChangeShapeType="1" noTextEdit="1"/>
              </p:cNvSpPr>
              <p:nvPr>
                <p:ph sz="half" idx="2"/>
              </p:nvPr>
            </p:nvSpPr>
            <p:spPr>
              <a:blipFill>
                <a:blip r:embed="rId3"/>
                <a:stretch>
                  <a:fillRect/>
                </a:stretch>
              </a:blipFill>
            </p:spPr>
            <p:txBody>
              <a:bodyPr/>
              <a:lstStyle/>
              <a:p>
                <a:r>
                  <a:rPr lang="es-CR">
                    <a:noFill/>
                  </a:rPr>
                  <a:t> </a:t>
                </a:r>
              </a:p>
            </p:txBody>
          </p:sp>
        </mc:Fallback>
      </mc:AlternateContent>
    </p:spTree>
    <p:extLst>
      <p:ext uri="{BB962C8B-B14F-4D97-AF65-F5344CB8AC3E}">
        <p14:creationId xmlns:p14="http://schemas.microsoft.com/office/powerpoint/2010/main" val="34280262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C956-BBDE-4EBB-B878-5DF37B175938}"/>
              </a:ext>
            </a:extLst>
          </p:cNvPr>
          <p:cNvSpPr>
            <a:spLocks noGrp="1"/>
          </p:cNvSpPr>
          <p:nvPr>
            <p:ph type="title"/>
          </p:nvPr>
        </p:nvSpPr>
        <p:spPr/>
        <p:txBody>
          <a:bodyPr>
            <a:normAutofit fontScale="90000"/>
          </a:bodyPr>
          <a:lstStyle/>
          <a:p>
            <a:r>
              <a:rPr lang="es-ES" dirty="0"/>
              <a:t>Polos y Ceros de Sistemas de Primer Orden</a:t>
            </a:r>
            <a:endParaRPr lang="es-CR"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EFDA2564-2B4A-45AB-B1BE-3B6D7B6F9C4C}"/>
                  </a:ext>
                </a:extLst>
              </p:cNvPr>
              <p:cNvSpPr>
                <a:spLocks noGrp="1"/>
              </p:cNvSpPr>
              <p:nvPr>
                <p:ph sz="half" idx="1"/>
              </p:nvPr>
            </p:nvSpPr>
            <p:spPr/>
            <p:txBody>
              <a:bodyPr>
                <a:normAutofit lnSpcReduction="10000"/>
              </a:bodyPr>
              <a:lstStyle/>
              <a:p>
                <a:pPr marL="514350" indent="-514350">
                  <a:buFont typeface="+mj-lt"/>
                  <a:buAutoNum type="arabicPeriod"/>
                </a:pPr>
                <a:r>
                  <a:rPr lang="es-ES" sz="2000" dirty="0"/>
                  <a:t>Un polo de la función de entrada genera la forma de la respuesta forzada</a:t>
                </a:r>
              </a:p>
              <a:p>
                <a:pPr marL="514350" indent="-514350">
                  <a:buFont typeface="+mj-lt"/>
                  <a:buAutoNum type="arabicPeriod"/>
                </a:pPr>
                <a:endParaRPr lang="es-ES" sz="2000" dirty="0"/>
              </a:p>
              <a:p>
                <a:pPr marL="514350" indent="-514350">
                  <a:buFont typeface="+mj-lt"/>
                  <a:buAutoNum type="arabicPeriod"/>
                </a:pPr>
                <a:r>
                  <a:rPr lang="es-ES" sz="2000" dirty="0"/>
                  <a:t>Un polo de la función de transferencia genera la forma de la respuesta natural</a:t>
                </a:r>
              </a:p>
              <a:p>
                <a:pPr marL="514350" indent="-514350">
                  <a:buFont typeface="+mj-lt"/>
                  <a:buAutoNum type="arabicPeriod"/>
                </a:pPr>
                <a:endParaRPr lang="es-ES" sz="2000" dirty="0"/>
              </a:p>
              <a:p>
                <a:pPr marL="514350" indent="-514350">
                  <a:buFont typeface="+mj-lt"/>
                  <a:buAutoNum type="arabicPeriod"/>
                </a:pPr>
                <a:r>
                  <a:rPr lang="es-ES" sz="2000" dirty="0"/>
                  <a:t>Un polo en el eje real genera una respuesta exponencial de la forma </a:t>
                </a:r>
                <a14:m>
                  <m:oMath xmlns:m="http://schemas.openxmlformats.org/officeDocument/2006/math">
                    <m:sSup>
                      <m:sSupPr>
                        <m:ctrlPr>
                          <a:rPr lang="es-CR" sz="2000" i="1">
                            <a:latin typeface="Cambria Math" panose="02040503050406030204" pitchFamily="18" charset="0"/>
                          </a:rPr>
                        </m:ctrlPr>
                      </m:sSupPr>
                      <m:e>
                        <m:r>
                          <a:rPr lang="en-CA" sz="2000" i="1">
                            <a:latin typeface="Cambria Math" panose="02040503050406030204" pitchFamily="18" charset="0"/>
                          </a:rPr>
                          <m:t>𝑒</m:t>
                        </m:r>
                      </m:e>
                      <m:sup>
                        <m:r>
                          <a:rPr lang="en-CA" sz="2000" i="1">
                            <a:latin typeface="Cambria Math" panose="02040503050406030204" pitchFamily="18" charset="0"/>
                          </a:rPr>
                          <m:t>−</m:t>
                        </m:r>
                        <m:r>
                          <a:rPr lang="en-CA" sz="2000" i="1">
                            <a:latin typeface="Cambria Math" panose="02040503050406030204" pitchFamily="18" charset="0"/>
                            <a:ea typeface="Cambria Math" panose="02040503050406030204" pitchFamily="18" charset="0"/>
                          </a:rPr>
                          <m:t>𝛼</m:t>
                        </m:r>
                        <m:r>
                          <a:rPr lang="en-CA" sz="2000" i="1">
                            <a:latin typeface="Cambria Math" panose="02040503050406030204" pitchFamily="18" charset="0"/>
                            <a:ea typeface="Cambria Math" panose="02040503050406030204" pitchFamily="18" charset="0"/>
                          </a:rPr>
                          <m:t>𝑡</m:t>
                        </m:r>
                      </m:sup>
                    </m:sSup>
                  </m:oMath>
                </a14:m>
                <a:endParaRPr lang="es-ES" sz="2000" dirty="0"/>
              </a:p>
              <a:p>
                <a:pPr lvl="1"/>
                <a:r>
                  <a:rPr lang="es-ES" sz="1800" dirty="0"/>
                  <a:t>Cuanto más a la izquierda esté el polo, más rápido decaerá la voluntad transitoria</a:t>
                </a:r>
              </a:p>
              <a:p>
                <a:pPr lvl="1"/>
                <a:endParaRPr lang="es-ES" sz="1800" dirty="0"/>
              </a:p>
              <a:p>
                <a:pPr marL="514350" indent="-514350">
                  <a:buFont typeface="+mj-lt"/>
                  <a:buAutoNum type="arabicPeriod"/>
                </a:pPr>
                <a:r>
                  <a:rPr lang="es-ES" sz="2000" dirty="0"/>
                  <a:t>Los ceros y los polos generan las amplitudes para las respuestas tanto forzadas como naturales.</a:t>
                </a:r>
                <a:endParaRPr lang="es-CR" sz="2000" dirty="0"/>
              </a:p>
            </p:txBody>
          </p:sp>
        </mc:Choice>
        <mc:Fallback xmlns="">
          <p:sp>
            <p:nvSpPr>
              <p:cNvPr id="4" name="Content Placeholder 3">
                <a:extLst>
                  <a:ext uri="{FF2B5EF4-FFF2-40B4-BE49-F238E27FC236}">
                    <a16:creationId xmlns:a16="http://schemas.microsoft.com/office/drawing/2014/main" id="{EFDA2564-2B4A-45AB-B1BE-3B6D7B6F9C4C}"/>
                  </a:ext>
                </a:extLst>
              </p:cNvPr>
              <p:cNvSpPr>
                <a:spLocks noGrp="1" noRot="1" noChangeAspect="1" noMove="1" noResize="1" noEditPoints="1" noAdjustHandles="1" noChangeArrowheads="1" noChangeShapeType="1" noTextEdit="1"/>
              </p:cNvSpPr>
              <p:nvPr>
                <p:ph sz="half" idx="1"/>
              </p:nvPr>
            </p:nvSpPr>
            <p:spPr>
              <a:blipFill>
                <a:blip r:embed="rId2"/>
                <a:stretch>
                  <a:fillRect/>
                </a:stretch>
              </a:blipFill>
            </p:spPr>
            <p:txBody>
              <a:bodyPr/>
              <a:lstStyle/>
              <a:p>
                <a:r>
                  <a:rPr lang="es-CR">
                    <a:noFill/>
                  </a:rPr>
                  <a:t> </a:t>
                </a:r>
              </a:p>
            </p:txBody>
          </p:sp>
        </mc:Fallback>
      </mc:AlternateContent>
      <p:pic>
        <p:nvPicPr>
          <p:cNvPr id="3" name="Content Placeholder 2">
            <a:extLst>
              <a:ext uri="{FF2B5EF4-FFF2-40B4-BE49-F238E27FC236}">
                <a16:creationId xmlns:a16="http://schemas.microsoft.com/office/drawing/2014/main" id="{9E0176F1-12B6-4374-A125-B8F0BE862D92}"/>
              </a:ext>
            </a:extLst>
          </p:cNvPr>
          <p:cNvPicPr>
            <a:picLocks noGrp="1" noChangeAspect="1"/>
          </p:cNvPicPr>
          <p:nvPr>
            <p:ph sz="half" idx="2"/>
          </p:nvPr>
        </p:nvPicPr>
        <p:blipFill>
          <a:blip r:embed="rId3"/>
          <a:stretch>
            <a:fillRect/>
          </a:stretch>
        </p:blipFill>
        <p:spPr>
          <a:xfrm>
            <a:off x="7135334" y="1825625"/>
            <a:ext cx="3402969" cy="4351338"/>
          </a:xfrm>
          <a:prstGeom prst="rect">
            <a:avLst/>
          </a:prstGeom>
        </p:spPr>
      </p:pic>
    </p:spTree>
    <p:extLst>
      <p:ext uri="{BB962C8B-B14F-4D97-AF65-F5344CB8AC3E}">
        <p14:creationId xmlns:p14="http://schemas.microsoft.com/office/powerpoint/2010/main" val="163853687"/>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3688</TotalTime>
  <Words>2003</Words>
  <Application>Microsoft Office PowerPoint</Application>
  <PresentationFormat>Widescreen</PresentationFormat>
  <Paragraphs>329</Paragraphs>
  <Slides>41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Cambria Math</vt:lpstr>
      <vt:lpstr>Corbel</vt:lpstr>
      <vt:lpstr>Depth</vt:lpstr>
      <vt:lpstr>Respuesta en el Tiempo</vt:lpstr>
      <vt:lpstr>Respuesta del Sistema</vt:lpstr>
      <vt:lpstr>Polos de la Función de Transferencia</vt:lpstr>
      <vt:lpstr>Polos de la Función de Transferencia</vt:lpstr>
      <vt:lpstr>Ceros de la Función de Transferencia</vt:lpstr>
      <vt:lpstr>Ceros de la Función de Transferencia</vt:lpstr>
      <vt:lpstr>Sistemas de Primer Orden</vt:lpstr>
      <vt:lpstr>Polos y Ceros de Sistemas de Primer Orden</vt:lpstr>
      <vt:lpstr>Polos y Ceros de Sistemas de Primer Orden</vt:lpstr>
      <vt:lpstr>Polos y Ceroes de Sistemas de Primer Orden</vt:lpstr>
      <vt:lpstr>Practica</vt:lpstr>
      <vt:lpstr>Sistemas de Primer Orden</vt:lpstr>
      <vt:lpstr>Sistemas de Primer Orden</vt:lpstr>
      <vt:lpstr>Sistemas de Primer Orden</vt:lpstr>
      <vt:lpstr>Sistemas de Primer Orden</vt:lpstr>
      <vt:lpstr>Sistemas de Primer Orden</vt:lpstr>
      <vt:lpstr>Sistemas de Segundo Orden</vt:lpstr>
      <vt:lpstr>Sistemas de Segundo Orden</vt:lpstr>
      <vt:lpstr>Sistemas de Segundo Orden</vt:lpstr>
      <vt:lpstr>Respuesta Sobre Amortiguada</vt:lpstr>
      <vt:lpstr>Respuesta Sub Amortiguada</vt:lpstr>
      <vt:lpstr>Respuesta Sub Amortiguada</vt:lpstr>
      <vt:lpstr>Respuesta No Amortiguada</vt:lpstr>
      <vt:lpstr>Respuesta Críticamente Amortiguada</vt:lpstr>
      <vt:lpstr>Resumen</vt:lpstr>
      <vt:lpstr>Sistemas de Segundo Orden en General</vt:lpstr>
      <vt:lpstr>Sistemas de Segundo Orden en General</vt:lpstr>
      <vt:lpstr>Practica</vt:lpstr>
      <vt:lpstr>Sistemas de Segundo Orden Subamortiguados</vt:lpstr>
      <vt:lpstr>Sistemas de Segundo Orden Subamortiguados</vt:lpstr>
      <vt:lpstr>Sistemas de Segundo Orden Subamortiguados</vt:lpstr>
      <vt:lpstr>Sistemas de Segundo Orden Subamortiguados</vt:lpstr>
      <vt:lpstr>Sistemas de Segundo Orden Subamortiguados</vt:lpstr>
      <vt:lpstr>Sistemas de Segundo Orden Subamortiguados</vt:lpstr>
      <vt:lpstr>Practica</vt:lpstr>
      <vt:lpstr>Sistemas de Segundo Orden Subamortiguados</vt:lpstr>
      <vt:lpstr>Sistemas de Segundo Orden Subamortiguados</vt:lpstr>
      <vt:lpstr>Sistemas de Segundo Orden Subamortiguados</vt:lpstr>
      <vt:lpstr>Sistemas de Segundo Orden Subamortiguados</vt:lpstr>
      <vt:lpstr>Sistemas de Segundo Orden Subamortiguados</vt:lpstr>
      <vt:lpstr>Practica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Modelaje en Dominio de Frecuencia</dc:title>
  <dc:creator>CHRISTOPHER RYAN RUSSELL CLARK</dc:creator>
  <cp:lastModifiedBy>CHRISTOPHER RYAN RUSSELL CLARK</cp:lastModifiedBy>
  <cp:revision>93</cp:revision>
  <dcterms:created xsi:type="dcterms:W3CDTF">2021-02-18T22:42:22Z</dcterms:created>
  <dcterms:modified xsi:type="dcterms:W3CDTF">2021-03-05T19:05:17Z</dcterms:modified>
</cp:coreProperties>
</file>

<file path=docProps/thumbnail.jpeg>
</file>